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7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8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9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701" r:id="rId3"/>
    <p:sldMasterId id="2147483721" r:id="rId4"/>
    <p:sldMasterId id="2147483741" r:id="rId5"/>
    <p:sldMasterId id="2147483759" r:id="rId6"/>
    <p:sldMasterId id="2147483779" r:id="rId7"/>
    <p:sldMasterId id="2147483800" r:id="rId8"/>
    <p:sldMasterId id="2147483820" r:id="rId9"/>
    <p:sldMasterId id="2147483840" r:id="rId10"/>
  </p:sldMasterIdLst>
  <p:sldIdLst>
    <p:sldId id="256" r:id="rId11"/>
    <p:sldId id="257" r:id="rId12"/>
    <p:sldId id="258" r:id="rId13"/>
    <p:sldId id="260" r:id="rId14"/>
    <p:sldId id="259" r:id="rId15"/>
    <p:sldId id="261" r:id="rId16"/>
    <p:sldId id="262" r:id="rId17"/>
    <p:sldId id="263" r:id="rId18"/>
    <p:sldId id="278" r:id="rId19"/>
    <p:sldId id="279" r:id="rId20"/>
    <p:sldId id="281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302" r:id="rId29"/>
    <p:sldId id="264" r:id="rId30"/>
    <p:sldId id="276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8" r:id="rId52"/>
    <p:sldId id="297" r:id="rId53"/>
    <p:sldId id="299" r:id="rId54"/>
    <p:sldId id="300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20A0932-C23C-4373-B6D8-0AC0E4C4E279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7"/>
            <p14:sldId id="302"/>
            <p14:sldId id="264"/>
            <p14:sldId id="276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88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5862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9C64FECE-ACDC-4382-A059-CF5EDA3DE6C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11838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F93B-11C2-441A-B631-C72BA0DCBAF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29072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638-0295-470E-ADEC-84E2A184E2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8405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31F5-65FD-4668-88AE-148C2411C6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5063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5B73-2E1C-42A7-9B94-F9E111EEE3A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76138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6446-A099-4626-9580-F3C29917AC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91618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B2D8-A448-4C36-B03B-F43870BF461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9812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771-E181-4FFA-A80C-5C03C5E12E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04215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2345-9C2B-4556-9CD8-BE77D353438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48734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9409-265F-4284-A8BE-F05F5EF1AB6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02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3526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BE022-3231-483F-9923-D8E84ABEDCA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2522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913-A56A-44DB-877E-3A57414784E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1860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D1994-51C3-436E-8F54-82CE871BB7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8880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3190-D41C-4149-8BE7-C120B5CAA9E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9471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28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757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89133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83522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66632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45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78663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36228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1070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6515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9766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3544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12482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6880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03305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89025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912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3719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628363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76239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013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21443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4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0518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87267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96234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348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557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01018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0002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30802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4575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0937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17558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59131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91662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3622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32270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674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84153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21034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0090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6212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40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406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7526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6562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0954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49223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177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77381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16827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73210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39445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61620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05061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30718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82520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7725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85079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156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35207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5888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49226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764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455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0801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5659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8759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6282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9347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29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063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5482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7835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5134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73414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1364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9200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8584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1833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63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10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974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8CC53F-33B0-47D9-8D98-545F9FA417A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06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FD41-7DC0-46AA-B425-5BD747470B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32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5B52C82-6FCA-4353-8E6A-FB6B1662597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023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00835F-6496-4736-BBFC-FE451B1518D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125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E716497D-D0F6-4BAD-A1F4-90C20B325F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76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0336560A-E5D2-446A-9A4C-390FBB338A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04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02095207-CDE4-4219-A2CE-DD90EB88CFD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149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D86-8EC8-4D9B-83B5-A16671146C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7280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79A3E-05B9-4E89-A607-ABB7E519BB4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359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6C6-719E-4422-BBE7-AD7F8E74A87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5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3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EB74-10F4-48E5-A035-250E4F20EB9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5786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FC7-7603-491D-81E7-B7382214E0B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7186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C7E6-DBCB-4C7F-A159-4AE972CD5A4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076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8EDC-3A58-44A0-92FC-58B76724383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6636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72230-48DE-4B2B-B3AF-752F58FA3F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2049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F35-FC66-48FC-9A8D-BDDA3B998B6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8090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715D-9294-478E-8F20-C86E0B6BF1C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417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FA65-2EFB-4091-B44F-759AE287A1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950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7283-E350-4F69-9C93-F116F474860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9272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6F87-7C14-46BF-A2A9-5FC2C9754F7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24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810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2026EE2-26D4-4C18-95A5-86884FA69A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18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6F6B-1799-490E-8564-A7B5BA4A95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163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0F562878-0CC3-489B-9229-40AA0146B6A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340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23627378-9AD4-4AAC-BC8D-BC1481BCF89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1022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79BA642F-B899-4C6F-BB5F-35E99E14E36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113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FE84395B-08F7-43C2-A3C5-AD588A997D7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8556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C7E8-F35B-4363-94FF-B440B2B528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3435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7897-0F11-4F2C-B9CC-B420B07CF0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7988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033-A731-4891-886D-9CDC8E2373C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0550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A7A-83FA-40AC-AB1F-FACBD24073C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89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080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0F4E-790F-4D0D-920A-836D472ACC5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9879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6CA5-1E2C-4C11-AFA3-CE53ACDD0361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81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ACBD-A837-4306-A8F8-E4CBC24F0E65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1875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370-62B3-4A17-AE91-543DEFF9AE9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9767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7CD1-B400-47B4-80F3-0D3843EE12F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1395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C6B3-EEE2-4543-BDD1-A57567F7C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8656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DFDE7-A7CA-47E9-AC2D-9EE244FEF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1873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2412-DED9-4709-9C96-F30AEC9B2270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276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388-46AE-478E-9937-D314890275D6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2454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8D9C0CD-D8B3-4873-AFDC-F83D8782512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28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9839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C34AE-60A0-4F6B-8985-AB5DA71677E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0022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C46EF345-7288-4780-8548-DE179260FE5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038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60626961-6FC6-4392-9055-B96BF38A506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275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C33078CD-AF5B-465E-A6F5-AA9DB662EAF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11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7F87CC1C-12D9-46D1-9896-40349078BB2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4351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799F-BF25-4AC1-8B0C-EE3205F9541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3003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9F38-F32D-4AF1-8CCE-D0651F1915F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7631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6339-4A24-466A-B919-21E087F75BF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3313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4749-D8BE-4E61-88DA-E9F12394043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2318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7226-D560-4CA2-A816-7347E4EF1ECD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01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1350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625A-19AB-4A48-8ADF-9DDE6DB2E56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3583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5E00-6952-448D-AED6-95B2369AAE1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3194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2A03-4993-4DD3-9ADE-CB58E46CA5D3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6689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A753-B5AD-4EA4-AB6D-6947D040CB4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1146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1285-B5B4-4ED3-B2A7-43A820BB20C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0011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01E3-55F8-40D0-B5CE-8D8B3779ECA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701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42CC-D222-4344-B08C-0E19012EE4E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937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7CBA-9D04-4976-B746-42026DC630F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5670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460A-8D7C-488D-B00D-222F3D73B28D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236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CFC0-B172-4FBC-89AD-394ED2AB3263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24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5362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D0D1-81E6-4F44-8DD3-70B00C27CA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393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E152-E400-4055-9830-6F2373925B3C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261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D0F3-0B31-4A0E-AC0A-4243095E260E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019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EA39-E4EE-4E52-BE33-AA3336A1619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798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3A22-F1B1-41BA-8416-0216DB1A7C9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10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4A00-7339-481E-A98B-7C23CB18A949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299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1DE8-CF0D-41ED-92F2-F6D5BE54CD88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410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E022-2A3A-4385-B648-B22BDC2D5134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976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A929-EE43-49D3-B053-9786DED0810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12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0D2D-E3EC-4344-AFF5-5E742E09A17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29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0488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23BF-D208-4827-8A01-2AF11BA0815A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584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542-C2B2-4A46-B58E-129019C1D0E0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835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DD2-C835-4154-8FC3-49B61E987455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744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D1A3-4815-42CF-A975-A355D703DBA7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7957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78F7-57C7-4801-8D84-F78D41213901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5962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Pr>
        <a:gradFill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93212D6-B339-40DE-B5AC-1AE060B4824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87" y="6402838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207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324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25284" y="6394555"/>
            <a:ext cx="1600200" cy="377825"/>
          </a:xfrm>
        </p:spPr>
        <p:txBody>
          <a:bodyPr/>
          <a:lstStyle/>
          <a:p>
            <a:fld id="{54B2E327-9133-46F9-BDE8-09EBAD0A215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253" y="6394556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5653770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6256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149424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1" y="149424"/>
            <a:ext cx="11202923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1" y="1278111"/>
            <a:ext cx="11202924" cy="5024804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10505595" y="6465363"/>
            <a:ext cx="1600200" cy="377825"/>
          </a:xfrm>
        </p:spPr>
        <p:txBody>
          <a:bodyPr/>
          <a:lstStyle/>
          <a:p>
            <a:fld id="{3B1FC77B-A7D0-4BAB-A26A-10184C6B435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1821180" y="6390807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0" y="6465364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65070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作業">
    <p:bg>
      <p:bgPr>
        <a:gradFill flip="none" rotWithShape="1">
          <a:gsLst>
            <a:gs pos="10000">
              <a:schemeClr val="accent6">
                <a:lumMod val="50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5" y="149424"/>
            <a:ext cx="11622504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712" y="1154944"/>
            <a:ext cx="6424025" cy="5083342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AF40DF99-2618-48BB-9D58-5FFD4F856AB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6865619" y="1224692"/>
            <a:ext cx="4937359" cy="4815161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94363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rgbClr val="666699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202FC25B-DCEA-445A-93B9-FBE0315EE27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466309" y="5656195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ln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7200" b="1" dirty="0">
              <a:ln>
                <a:solidFill>
                  <a:schemeClr val="tx1">
                    <a:alpha val="15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02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A24F23-FDF2-486F-97E5-29773371AADA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DFEB2A-D071-4D6F-873D-FFE9AB905D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626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60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110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868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161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214C-DA88-45A7-9268-2C2E063FA63B}" type="datetime1">
              <a:rPr lang="zh-TW" altLang="en-US" smtClean="0"/>
              <a:t>2019/5/28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2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4E3325-9DD5-4AAD-A41A-50C9CA82860A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02E127-2F89-4696-B751-2E4B97A7D0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600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B7846E-9656-4F95-9011-98E34351931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999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0998B2-F74F-42BC-9FAD-9E7CD281F952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830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126CD3-9F83-4352-B4E3-BB04A886F53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435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gesNpust/NPUST_BS/tree/master/BS-JS-Sample1" TargetMode="External"/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gesnpust.github.io/NPUST_BS/BS-JS-Sample2/" TargetMode="External"/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argesnpust.github.io/NPUST_BS/BS-JS-Sample1/" TargetMode="External"/><Relationship Id="rId1" Type="http://schemas.openxmlformats.org/officeDocument/2006/relationships/slideLayout" Target="../slideLayouts/slideLayout9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etbootstrap.com/docs/4.3/components/popovers/" TargetMode="External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Bootstrap-JS </a:t>
            </a:r>
            <a:r>
              <a:rPr lang="zh-TW" altLang="en-US" dirty="0" smtClean="0"/>
              <a:t>元件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221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互動式視窗</a:t>
            </a:r>
            <a:r>
              <a:rPr lang="en-US" altLang="zh-TW" dirty="0"/>
              <a:t>(Modal)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313894"/>
            <a:ext cx="9975751" cy="50248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呼叫視窗的按鈕</a:t>
            </a:r>
            <a:r>
              <a:rPr lang="en-US" altLang="zh-TW" dirty="0" smtClean="0"/>
              <a:t>&lt;button&gt;</a:t>
            </a:r>
            <a:r>
              <a:rPr lang="zh-TW" altLang="en-US" dirty="0" smtClean="0"/>
              <a:t>，其中有幾個屬性設定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Data-toggle=“modal”</a:t>
            </a:r>
            <a:r>
              <a:rPr lang="zh-TW" altLang="en-US" dirty="0" smtClean="0"/>
              <a:t>：宣告要使用</a:t>
            </a:r>
            <a:r>
              <a:rPr lang="en-US" altLang="zh-TW" dirty="0" smtClean="0"/>
              <a:t>modal</a:t>
            </a:r>
            <a:r>
              <a:rPr lang="zh-TW" altLang="en-US" dirty="0" smtClean="0"/>
              <a:t>互動視窗效果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Data-target=“</a:t>
            </a:r>
            <a:r>
              <a:rPr lang="en-US" altLang="zh-TW" dirty="0" err="1" smtClean="0"/>
              <a:t>myModal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這是一個觸發器，指定要彈出的視窗區塊的</a:t>
            </a:r>
            <a:r>
              <a:rPr lang="en-US" altLang="zh-TW" dirty="0" smtClean="0"/>
              <a:t>id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Modal</a:t>
            </a:r>
            <a:r>
              <a:rPr lang="zh-TW" altLang="en-US" dirty="0" smtClean="0"/>
              <a:t>的屬性設</a:t>
            </a:r>
            <a:r>
              <a:rPr lang="zh-TW" altLang="en-US" dirty="0"/>
              <a:t>定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modal</a:t>
            </a:r>
            <a:r>
              <a:rPr lang="zh-TW" altLang="en-US" dirty="0" smtClean="0"/>
              <a:t>：視窗的基礎樣式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fade</a:t>
            </a:r>
            <a:r>
              <a:rPr lang="zh-TW" altLang="en-US" dirty="0" smtClean="0"/>
              <a:t>：啟動</a:t>
            </a:r>
            <a:r>
              <a:rPr lang="zh-TW" altLang="en-US" dirty="0"/>
              <a:t>淡</a:t>
            </a:r>
            <a:r>
              <a:rPr lang="zh-TW" altLang="en-US" dirty="0" smtClean="0"/>
              <a:t>入效果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Id</a:t>
            </a:r>
            <a:r>
              <a:rPr lang="zh-TW" altLang="en-US" dirty="0" smtClean="0"/>
              <a:t>：</a:t>
            </a:r>
            <a:r>
              <a:rPr lang="en-US" altLang="zh-TW" dirty="0" smtClean="0"/>
              <a:t>modal</a:t>
            </a:r>
            <a:r>
              <a:rPr lang="zh-TW" altLang="en-US" dirty="0" smtClean="0"/>
              <a:t>元件的</a:t>
            </a:r>
            <a:r>
              <a:rPr lang="en-US" altLang="zh-TW" dirty="0" smtClean="0"/>
              <a:t>ID</a:t>
            </a:r>
            <a:r>
              <a:rPr lang="zh-TW" altLang="en-US" dirty="0" smtClean="0"/>
              <a:t>名稱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-333" r="5353" b="93086"/>
          <a:stretch/>
        </p:blipFill>
        <p:spPr>
          <a:xfrm>
            <a:off x="955613" y="2778370"/>
            <a:ext cx="10852456" cy="3780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7" t="9439" r="5277" b="1572"/>
          <a:stretch/>
        </p:blipFill>
        <p:spPr>
          <a:xfrm>
            <a:off x="4122981" y="3237310"/>
            <a:ext cx="7584622" cy="32444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92204" y="6512768"/>
            <a:ext cx="299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Sample-JS-component_1.html</a:t>
            </a:r>
          </a:p>
        </p:txBody>
      </p:sp>
    </p:spTree>
    <p:extLst>
      <p:ext uri="{BB962C8B-B14F-4D97-AF65-F5344CB8AC3E}">
        <p14:creationId xmlns:p14="http://schemas.microsoft.com/office/powerpoint/2010/main" val="61292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互動式視窗</a:t>
            </a:r>
            <a:r>
              <a:rPr lang="en-US" altLang="zh-TW" dirty="0"/>
              <a:t>(Modal)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Modal</a:t>
            </a:r>
            <a:r>
              <a:rPr lang="zh-TW" altLang="en-US" dirty="0" smtClean="0"/>
              <a:t>當中，我們有兩個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，一個是定義右上角的</a:t>
            </a:r>
            <a:r>
              <a:rPr lang="en-US" altLang="zh-TW" dirty="0" smtClean="0"/>
              <a:t>”x”</a:t>
            </a:r>
            <a:r>
              <a:rPr lang="zh-TW" altLang="en-US" dirty="0" smtClean="0"/>
              <a:t>圖型案紐，一個是定義右下角的按鈕</a:t>
            </a:r>
            <a:endParaRPr lang="en-US" altLang="zh-TW" dirty="0" smtClean="0"/>
          </a:p>
          <a:p>
            <a:r>
              <a:rPr lang="zh-TW" altLang="en-US" dirty="0" smtClean="0"/>
              <a:t>按鈕當中有幾個屬性：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close</a:t>
            </a:r>
            <a:r>
              <a:rPr lang="zh-TW" altLang="en-US" dirty="0" smtClean="0"/>
              <a:t>：讓按鈕顯示</a:t>
            </a:r>
            <a:r>
              <a:rPr lang="en-US" altLang="zh-TW" dirty="0" smtClean="0"/>
              <a:t>”x”</a:t>
            </a:r>
            <a:r>
              <a:rPr lang="zh-TW" altLang="en-US" dirty="0" smtClean="0"/>
              <a:t>的圖型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data-dismiss=“modal”</a:t>
            </a:r>
            <a:r>
              <a:rPr lang="zh-TW" altLang="en-US" dirty="0" smtClean="0"/>
              <a:t>：此屬性為典籍按鈕後，會關閉互動視窗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aria-label=“close”</a:t>
            </a:r>
            <a:r>
              <a:rPr lang="zh-TW" altLang="en-US" dirty="0" smtClean="0"/>
              <a:t>告訴瀏覽器這是一個具有</a:t>
            </a:r>
            <a:r>
              <a:rPr lang="en-US" altLang="zh-TW" dirty="0" smtClean="0"/>
              <a:t>close</a:t>
            </a:r>
            <a:r>
              <a:rPr lang="zh-TW" altLang="en-US" dirty="0" smtClean="0"/>
              <a:t>內容的元件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aria-hidden=“true” </a:t>
            </a:r>
            <a:r>
              <a:rPr lang="zh-TW" altLang="en-US" dirty="0" smtClean="0"/>
              <a:t>讓螢幕瀏覽器讀不到此內容，也就是將其隱藏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9293" t="22414" r="15873" b="43342"/>
          <a:stretch/>
        </p:blipFill>
        <p:spPr>
          <a:xfrm>
            <a:off x="2693469" y="4164589"/>
            <a:ext cx="5588886" cy="1163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82" y="5442596"/>
            <a:ext cx="7015896" cy="62769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92204" y="6512768"/>
            <a:ext cx="299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Sample-JS-component_1.html</a:t>
            </a:r>
          </a:p>
        </p:txBody>
      </p:sp>
    </p:spTree>
    <p:extLst>
      <p:ext uri="{BB962C8B-B14F-4D97-AF65-F5344CB8AC3E}">
        <p14:creationId xmlns:p14="http://schemas.microsoft.com/office/powerpoint/2010/main" val="239126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互動式視窗</a:t>
            </a:r>
            <a:r>
              <a:rPr lang="en-US" altLang="zh-TW" dirty="0"/>
              <a:t>(Modal)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這是畫面執行結果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12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786" y="1075268"/>
            <a:ext cx="5931405" cy="46097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92204" y="6512768"/>
            <a:ext cx="299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Sample-JS-component_1.html</a:t>
            </a:r>
          </a:p>
        </p:txBody>
      </p:sp>
    </p:spTree>
    <p:extLst>
      <p:ext uri="{BB962C8B-B14F-4D97-AF65-F5344CB8AC3E}">
        <p14:creationId xmlns:p14="http://schemas.microsoft.com/office/powerpoint/2010/main" val="2358780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>
          <a:xfrm>
            <a:off x="6063166" y="2315119"/>
            <a:ext cx="5219113" cy="38146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在網頁上，為了讓畫面</a:t>
            </a:r>
            <a:r>
              <a:rPr lang="zh-TW" altLang="en-US" dirty="0"/>
              <a:t>不</a:t>
            </a:r>
            <a:r>
              <a:rPr lang="zh-TW" altLang="en-US" dirty="0" smtClean="0"/>
              <a:t>會太零亂，有時會預設將部分的內容隱藏，可透過點擊出發內容顯示</a:t>
            </a:r>
            <a:endParaRPr lang="en-US" altLang="zh-TW" dirty="0" smtClean="0"/>
          </a:p>
        </p:txBody>
      </p:sp>
      <p:sp>
        <p:nvSpPr>
          <p:cNvPr id="8" name="圓角矩形 7"/>
          <p:cNvSpPr/>
          <p:nvPr/>
        </p:nvSpPr>
        <p:spPr>
          <a:xfrm>
            <a:off x="435297" y="2315119"/>
            <a:ext cx="5219113" cy="38146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摺疊元件</a:t>
            </a:r>
            <a:r>
              <a:rPr lang="en-US" altLang="zh-TW" dirty="0" smtClean="0"/>
              <a:t>(Collapse)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44053" y="2888076"/>
            <a:ext cx="4443477" cy="10772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FF00"/>
                </a:solidFill>
              </a:rPr>
              <a:t>&lt;button </a:t>
            </a:r>
            <a:r>
              <a:rPr lang="en-US" altLang="zh-TW" sz="1600" b="1" dirty="0">
                <a:solidFill>
                  <a:srgbClr val="FFFF00"/>
                </a:solidFill>
              </a:rPr>
              <a:t>data-toggle="collapse" data-target="#</a:t>
            </a:r>
            <a:r>
              <a:rPr lang="en-US" altLang="zh-TW" sz="1600" b="1" dirty="0" smtClean="0">
                <a:solidFill>
                  <a:srgbClr val="FFFF00"/>
                </a:solidFill>
              </a:rPr>
              <a:t>desc-card01“&gt;</a:t>
            </a:r>
          </a:p>
          <a:p>
            <a:r>
              <a:rPr lang="en-US" altLang="zh-TW" sz="1600" b="1" dirty="0" smtClean="0">
                <a:solidFill>
                  <a:srgbClr val="FFFF00"/>
                </a:solidFill>
              </a:rPr>
              <a:t>&lt;/button&gt;</a:t>
            </a:r>
          </a:p>
          <a:p>
            <a:endParaRPr lang="en-US" altLang="zh-TW" sz="1600" b="1" dirty="0" smtClean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664421" y="2878920"/>
            <a:ext cx="4279220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&lt;div class=“collapse”&gt;</a:t>
            </a:r>
          </a:p>
          <a:p>
            <a:pPr algn="ctr"/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&lt;/div&gt;</a:t>
            </a:r>
          </a:p>
          <a:p>
            <a:pPr algn="ctr"/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90855" y="23205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觸發</a:t>
            </a:r>
            <a:r>
              <a:rPr lang="zh-TW" altLang="en-US" dirty="0" smtClean="0"/>
              <a:t>元件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97151" y="4364513"/>
            <a:ext cx="4339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元件可以</a:t>
            </a:r>
            <a:r>
              <a:rPr lang="zh-TW" altLang="en-US" dirty="0"/>
              <a:t>是按鈕、連結、文字、圖片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如果控制的 </a:t>
            </a:r>
            <a:r>
              <a:rPr lang="en-US" altLang="zh-TW" dirty="0"/>
              <a:t>HTML </a:t>
            </a:r>
            <a:r>
              <a:rPr lang="zh-TW" altLang="en-US" dirty="0"/>
              <a:t>元素不是按鈕 </a:t>
            </a:r>
            <a:r>
              <a:rPr lang="en-US" altLang="zh-TW" dirty="0"/>
              <a:t>(</a:t>
            </a:r>
            <a:r>
              <a:rPr lang="zh-TW" altLang="en-US" dirty="0"/>
              <a:t>例如</a:t>
            </a:r>
            <a:r>
              <a:rPr lang="en-US" altLang="zh-TW" dirty="0"/>
              <a:t>&lt;a&gt;</a:t>
            </a:r>
            <a:r>
              <a:rPr lang="zh-TW" altLang="en-US" dirty="0"/>
              <a:t>或</a:t>
            </a:r>
            <a:r>
              <a:rPr lang="en-US" altLang="zh-TW" dirty="0"/>
              <a:t>&lt;div&gt;)</a:t>
            </a:r>
            <a:r>
              <a:rPr lang="zh-TW" altLang="en-US" dirty="0"/>
              <a:t>，那麼屬性 </a:t>
            </a:r>
            <a:r>
              <a:rPr lang="en-US" altLang="zh-TW" dirty="0"/>
              <a:t>role="button" </a:t>
            </a:r>
            <a:r>
              <a:rPr lang="zh-TW" altLang="en-US" dirty="0"/>
              <a:t>應該加到元素中。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250033" y="23685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/>
              <a:t>摺疊內容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6807330" y="4265637"/>
            <a:ext cx="255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dirty="0"/>
              <a:t>可依照需求進行設計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18864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摺疊元件</a:t>
            </a:r>
            <a:r>
              <a:rPr lang="en-US" altLang="zh-TW" dirty="0" smtClean="0"/>
              <a:t>(Collapse)-</a:t>
            </a:r>
            <a:r>
              <a:rPr lang="zh-TW" altLang="en-US" dirty="0" smtClean="0"/>
              <a:t>觸發元</a:t>
            </a:r>
            <a:r>
              <a:rPr lang="zh-TW" altLang="en-US" dirty="0"/>
              <a:t>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3869" y="4214741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觸發按鈕</a:t>
            </a:r>
            <a:r>
              <a:rPr lang="en-US" altLang="zh-TW" dirty="0" smtClean="0"/>
              <a:t>(</a:t>
            </a:r>
            <a:r>
              <a:rPr lang="zh-TW" altLang="en-US" dirty="0" smtClean="0"/>
              <a:t>非</a:t>
            </a:r>
            <a:r>
              <a:rPr lang="en-US" altLang="zh-TW" dirty="0" err="1" smtClean="0"/>
              <a:t>butto</a:t>
            </a:r>
            <a:r>
              <a:rPr lang="zh-TW" altLang="en-US" dirty="0" smtClean="0"/>
              <a:t>元素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Role</a:t>
            </a:r>
            <a:r>
              <a:rPr lang="zh-TW" altLang="en-US" dirty="0"/>
              <a:t>：如果控制的 </a:t>
            </a:r>
            <a:r>
              <a:rPr lang="en-US" altLang="zh-TW" dirty="0"/>
              <a:t>HTML </a:t>
            </a:r>
            <a:r>
              <a:rPr lang="zh-TW" altLang="en-US" dirty="0"/>
              <a:t>元素不是按鈕 </a:t>
            </a:r>
            <a:r>
              <a:rPr lang="en-US" altLang="zh-TW" dirty="0"/>
              <a:t>(</a:t>
            </a:r>
            <a:r>
              <a:rPr lang="zh-TW" altLang="en-US" dirty="0"/>
              <a:t>例如</a:t>
            </a:r>
            <a:r>
              <a:rPr lang="en-US" altLang="zh-TW" dirty="0"/>
              <a:t>&lt;a&gt;</a:t>
            </a:r>
            <a:r>
              <a:rPr lang="zh-TW" altLang="en-US" dirty="0"/>
              <a:t>或</a:t>
            </a:r>
            <a:r>
              <a:rPr lang="en-US" altLang="zh-TW" dirty="0"/>
              <a:t>&lt;div&gt;)</a:t>
            </a:r>
            <a:r>
              <a:rPr lang="zh-TW" altLang="en-US" dirty="0"/>
              <a:t>，那麼屬性 </a:t>
            </a:r>
            <a:r>
              <a:rPr lang="en-US" altLang="zh-TW" dirty="0"/>
              <a:t>role="button" </a:t>
            </a:r>
            <a:r>
              <a:rPr lang="zh-TW" altLang="en-US" dirty="0"/>
              <a:t>應該加到元素中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/>
              <a:t>&lt;button&gt; </a:t>
            </a:r>
            <a:r>
              <a:rPr lang="zh-TW" altLang="en-US" dirty="0"/>
              <a:t>或 </a:t>
            </a:r>
            <a:r>
              <a:rPr lang="en-US" altLang="zh-TW" dirty="0"/>
              <a:t>&lt;a&gt; </a:t>
            </a:r>
            <a:r>
              <a:rPr lang="zh-TW" altLang="en-US" dirty="0"/>
              <a:t>可透過 </a:t>
            </a:r>
            <a:r>
              <a:rPr lang="en-US" altLang="zh-TW" dirty="0"/>
              <a:t>data-target </a:t>
            </a:r>
            <a:r>
              <a:rPr lang="zh-TW" altLang="en-US" dirty="0"/>
              <a:t>或是</a:t>
            </a:r>
            <a:r>
              <a:rPr lang="en-US" altLang="zh-TW" dirty="0" err="1"/>
              <a:t>href</a:t>
            </a:r>
            <a:r>
              <a:rPr lang="zh-TW" altLang="en-US" dirty="0"/>
              <a:t>屬性來顯示和隱藏多個元素。</a:t>
            </a:r>
          </a:p>
          <a:p>
            <a:pPr lvl="1"/>
            <a:r>
              <a:rPr lang="zh-TW" altLang="en-US" dirty="0" smtClean="0"/>
              <a:t>需要設定 </a:t>
            </a:r>
            <a:r>
              <a:rPr lang="en-US" altLang="zh-TW" dirty="0"/>
              <a:t>data-toggle="collapse"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14</a:t>
            </a:fld>
            <a:endParaRPr lang="zh-TW" altLang="en-US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471660" y="1284777"/>
            <a:ext cx="11202924" cy="50248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觸發按鈕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data-toggle=“collapse” </a:t>
            </a:r>
            <a:r>
              <a:rPr lang="zh-TW" altLang="en-US" dirty="0" smtClean="0"/>
              <a:t>宣告使用 </a:t>
            </a:r>
            <a:r>
              <a:rPr lang="en-US" altLang="zh-TW" dirty="0" smtClean="0"/>
              <a:t>collapse</a:t>
            </a:r>
            <a:r>
              <a:rPr lang="zh-TW" altLang="en-US" dirty="0" smtClean="0"/>
              <a:t>的效果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data-target</a:t>
            </a:r>
            <a:r>
              <a:rPr lang="zh-TW" altLang="en-US" dirty="0" smtClean="0"/>
              <a:t>：指定要控制的區塊名稱，一般來說會使用</a:t>
            </a:r>
            <a:r>
              <a:rPr lang="en-US" altLang="zh-TW" dirty="0" smtClean="0"/>
              <a:t>id</a:t>
            </a:r>
            <a:r>
              <a:rPr lang="zh-TW" altLang="en-US" dirty="0" smtClean="0"/>
              <a:t>，但是當需要同時操作多個元件時，可應用</a:t>
            </a:r>
            <a:r>
              <a:rPr lang="en-US" altLang="zh-TW" dirty="0" smtClean="0"/>
              <a:t>class </a:t>
            </a:r>
            <a:r>
              <a:rPr lang="zh-TW" altLang="en-US" dirty="0" smtClean="0"/>
              <a:t>來指定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60" y="3023369"/>
            <a:ext cx="11452261" cy="66403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t="59064"/>
          <a:stretch/>
        </p:blipFill>
        <p:spPr>
          <a:xfrm>
            <a:off x="586741" y="6382448"/>
            <a:ext cx="11452261" cy="27182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192204" y="6512768"/>
            <a:ext cx="299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Sample-JS-component_1.html</a:t>
            </a:r>
          </a:p>
        </p:txBody>
      </p:sp>
    </p:spTree>
    <p:extLst>
      <p:ext uri="{BB962C8B-B14F-4D97-AF65-F5344CB8AC3E}">
        <p14:creationId xmlns:p14="http://schemas.microsoft.com/office/powerpoint/2010/main" val="85835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摺疊元件</a:t>
            </a:r>
            <a:r>
              <a:rPr lang="en-US" altLang="zh-TW" dirty="0"/>
              <a:t>(Collapse</a:t>
            </a:r>
            <a:r>
              <a:rPr lang="en-US" altLang="zh-TW" dirty="0" smtClean="0"/>
              <a:t>)-</a:t>
            </a:r>
            <a:r>
              <a:rPr lang="zh-TW" altLang="en-US" dirty="0" smtClean="0"/>
              <a:t>摺疊內容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075268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摺疊內容</a:t>
            </a:r>
            <a:r>
              <a:rPr lang="en-US" altLang="zh-TW" dirty="0" smtClean="0"/>
              <a:t>:</a:t>
            </a:r>
            <a:r>
              <a:rPr lang="zh-TW" altLang="en-US" dirty="0" smtClean="0"/>
              <a:t>在範例當中，我們使用的是</a:t>
            </a:r>
            <a:r>
              <a:rPr lang="en-US" altLang="zh-TW" dirty="0" smtClean="0"/>
              <a:t>card group</a:t>
            </a:r>
            <a:r>
              <a:rPr lang="zh-TW" altLang="en-US" dirty="0" smtClean="0"/>
              <a:t>做為內容的架構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Id</a:t>
            </a:r>
            <a:r>
              <a:rPr lang="zh-TW" altLang="en-US" dirty="0" smtClean="0"/>
              <a:t>：指定內容的</a:t>
            </a:r>
            <a:r>
              <a:rPr lang="en-US" altLang="zh-TW" dirty="0" smtClean="0"/>
              <a:t>id</a:t>
            </a:r>
            <a:r>
              <a:rPr lang="zh-TW" altLang="en-US" dirty="0" smtClean="0"/>
              <a:t>，提供按鈕按下時所要顯示</a:t>
            </a:r>
            <a:r>
              <a:rPr lang="en-US" altLang="zh-TW" dirty="0" smtClean="0"/>
              <a:t>/</a:t>
            </a:r>
            <a:r>
              <a:rPr lang="zh-TW" altLang="en-US" dirty="0" smtClean="0"/>
              <a:t>隱藏的內容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.collapse</a:t>
            </a:r>
            <a:r>
              <a:rPr lang="zh-TW" altLang="en-US" dirty="0" smtClean="0"/>
              <a:t>：指定該元素為摺疊元素，預設為隱藏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.show </a:t>
            </a:r>
            <a:r>
              <a:rPr lang="zh-TW" altLang="en-US" dirty="0" smtClean="0"/>
              <a:t>：預設該內容是顯示的，當我們按下按鈕後，才會隱藏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aria-expanded</a:t>
            </a:r>
            <a:r>
              <a:rPr lang="zh-TW" altLang="en-US" dirty="0" smtClean="0"/>
              <a:t>：如果</a:t>
            </a:r>
            <a:r>
              <a:rPr lang="zh-TW" altLang="en-US" dirty="0"/>
              <a:t>可折疊元素預設關閉，則控制項元素上的屬性值應為 </a:t>
            </a:r>
            <a:r>
              <a:rPr lang="en-US" altLang="zh-TW" dirty="0"/>
              <a:t>aria-expanded="false"</a:t>
            </a:r>
            <a:r>
              <a:rPr lang="zh-TW" altLang="en-US" dirty="0"/>
              <a:t>。 如果您使用 </a:t>
            </a:r>
            <a:r>
              <a:rPr lang="en-US" altLang="zh-TW" dirty="0"/>
              <a:t>show </a:t>
            </a:r>
            <a:r>
              <a:rPr lang="zh-TW" altLang="en-US" dirty="0"/>
              <a:t>將可折疊元素設置為預設打開，在控制項上設置 </a:t>
            </a:r>
            <a:r>
              <a:rPr lang="en-US" altLang="zh-TW" dirty="0"/>
              <a:t>aria-expanded="true"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1" y="3832576"/>
            <a:ext cx="8478570" cy="2821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192204" y="6512768"/>
            <a:ext cx="299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Sample-JS-component_1.html</a:t>
            </a:r>
          </a:p>
        </p:txBody>
      </p:sp>
    </p:spTree>
    <p:extLst>
      <p:ext uri="{BB962C8B-B14F-4D97-AF65-F5344CB8AC3E}">
        <p14:creationId xmlns:p14="http://schemas.microsoft.com/office/powerpoint/2010/main" val="115782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摺疊元件</a:t>
            </a:r>
            <a:r>
              <a:rPr lang="en-US" altLang="zh-TW" dirty="0"/>
              <a:t>(Collapse</a:t>
            </a:r>
            <a:r>
              <a:rPr lang="en-US" altLang="zh-TW" dirty="0" smtClean="0"/>
              <a:t>)-</a:t>
            </a:r>
            <a:r>
              <a:rPr lang="zh-TW" altLang="en-US" dirty="0" smtClean="0"/>
              <a:t>控制多內容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多個項目的折疊元素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這是一個多個元素的範例，在這範例中，我們透過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來呼叫元素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6335" t="18730" r="17357" b="78092"/>
          <a:stretch/>
        </p:blipFill>
        <p:spPr>
          <a:xfrm>
            <a:off x="466462" y="2335969"/>
            <a:ext cx="11170802" cy="2813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57238" y="2233246"/>
            <a:ext cx="2080026" cy="501162"/>
          </a:xfrm>
          <a:prstGeom prst="rect">
            <a:avLst/>
          </a:prstGeom>
          <a:noFill/>
          <a:ln w="381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466462" y="2692857"/>
            <a:ext cx="9425353" cy="2107515"/>
            <a:chOff x="890955" y="3862461"/>
            <a:chExt cx="9425353" cy="210751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6335" t="31604" r="17357" b="41442"/>
            <a:stretch/>
          </p:blipFill>
          <p:spPr>
            <a:xfrm>
              <a:off x="890955" y="3956537"/>
              <a:ext cx="9425353" cy="201343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798278" y="3862461"/>
              <a:ext cx="1705708" cy="398439"/>
            </a:xfrm>
            <a:prstGeom prst="rect">
              <a:avLst/>
            </a:prstGeom>
            <a:noFill/>
            <a:ln w="38100">
              <a:solidFill>
                <a:srgbClr val="CC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9192204" y="6512768"/>
            <a:ext cx="299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Sample-JS-component_1.html</a:t>
            </a:r>
          </a:p>
        </p:txBody>
      </p:sp>
    </p:spTree>
    <p:extLst>
      <p:ext uri="{BB962C8B-B14F-4D97-AF65-F5344CB8AC3E}">
        <p14:creationId xmlns:p14="http://schemas.microsoft.com/office/powerpoint/2010/main" val="413349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摺疊元件</a:t>
            </a:r>
            <a:r>
              <a:rPr lang="en-US" altLang="zh-TW" dirty="0"/>
              <a:t>(Collapse</a:t>
            </a:r>
            <a:r>
              <a:rPr lang="en-US" altLang="zh-TW" dirty="0" smtClean="0"/>
              <a:t>)-Card </a:t>
            </a:r>
            <a:r>
              <a:rPr lang="zh-TW" altLang="en-US" dirty="0" smtClean="0"/>
              <a:t>內容控制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075268"/>
            <a:ext cx="10846190" cy="5024804"/>
          </a:xfrm>
        </p:spPr>
        <p:txBody>
          <a:bodyPr/>
          <a:lstStyle/>
          <a:p>
            <a:r>
              <a:rPr lang="zh-TW" altLang="en-US" dirty="0" smtClean="0"/>
              <a:t>這是一個使用 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元件製作出來的折疊元件</a:t>
            </a:r>
            <a:endParaRPr lang="en-US" altLang="zh-TW" dirty="0" smtClean="0"/>
          </a:p>
          <a:p>
            <a:pPr lvl="1" latinLnBrk="1"/>
            <a:r>
              <a:rPr lang="en-US" altLang="zh-TW" dirty="0" smtClean="0"/>
              <a:t>data-toggle=“collapse”</a:t>
            </a:r>
            <a:r>
              <a:rPr lang="en-US" altLang="zh-TW" b="0" dirty="0" smtClean="0"/>
              <a:t> </a:t>
            </a:r>
            <a:r>
              <a:rPr lang="zh-TW" altLang="en-US" b="0" dirty="0" smtClean="0"/>
              <a:t>添加到您想要作用的元素上。</a:t>
            </a:r>
          </a:p>
          <a:p>
            <a:pPr lvl="1" latinLnBrk="1"/>
            <a:r>
              <a:rPr lang="en-US" altLang="zh-TW" dirty="0" err="1" smtClean="0"/>
              <a:t>href</a:t>
            </a:r>
            <a:r>
              <a:rPr lang="en-US" altLang="zh-TW" b="0" dirty="0" smtClean="0"/>
              <a:t> </a:t>
            </a:r>
            <a:r>
              <a:rPr lang="zh-TW" altLang="en-US" b="0" dirty="0" smtClean="0"/>
              <a:t>或 </a:t>
            </a:r>
            <a:r>
              <a:rPr lang="en-US" altLang="zh-TW" dirty="0" smtClean="0"/>
              <a:t>data-target</a:t>
            </a:r>
            <a:r>
              <a:rPr lang="en-US" altLang="zh-TW" b="0" dirty="0" smtClean="0"/>
              <a:t> </a:t>
            </a:r>
            <a:r>
              <a:rPr lang="zh-TW" altLang="en-US" b="0" dirty="0" smtClean="0"/>
              <a:t>：要作用的元素，它的值是子元素的 </a:t>
            </a:r>
            <a:r>
              <a:rPr lang="en-US" altLang="zh-TW" b="0" i="1" dirty="0" smtClean="0"/>
              <a:t>id</a:t>
            </a:r>
            <a:r>
              <a:rPr lang="zh-TW" altLang="en-US" b="0" dirty="0" smtClean="0"/>
              <a:t>。</a:t>
            </a:r>
          </a:p>
          <a:p>
            <a:pPr lvl="1" latinLnBrk="1"/>
            <a:r>
              <a:rPr lang="en-US" altLang="zh-TW" dirty="0" smtClean="0"/>
              <a:t>data-parent</a:t>
            </a:r>
            <a:r>
              <a:rPr lang="en-US" altLang="zh-TW" b="0" dirty="0" smtClean="0"/>
              <a:t> </a:t>
            </a:r>
            <a:r>
              <a:rPr lang="zh-TW" altLang="en-US" b="0" dirty="0" smtClean="0"/>
              <a:t>：把折疊面板（</a:t>
            </a:r>
            <a:r>
              <a:rPr lang="en-US" altLang="zh-TW" b="0" dirty="0" smtClean="0"/>
              <a:t>accordion</a:t>
            </a:r>
            <a:r>
              <a:rPr lang="zh-TW" altLang="en-US" b="0" dirty="0" smtClean="0"/>
              <a:t>）的 </a:t>
            </a:r>
            <a:r>
              <a:rPr lang="en-US" altLang="zh-TW" b="0" dirty="0" smtClean="0"/>
              <a:t>id </a:t>
            </a:r>
            <a:r>
              <a:rPr lang="zh-TW" altLang="en-US" b="0" dirty="0" smtClean="0"/>
              <a:t>添加到要作用的元素上，值是父元素的</a:t>
            </a:r>
            <a:r>
              <a:rPr lang="en-US" altLang="zh-TW" b="0" dirty="0" smtClean="0"/>
              <a:t>id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 lvl="1" latinLnBrk="1"/>
            <a:r>
              <a:rPr lang="en-US" altLang="zh-TW" dirty="0" smtClean="0"/>
              <a:t>aria-expanded</a:t>
            </a:r>
            <a:r>
              <a:rPr lang="zh-TW" altLang="en-US" dirty="0" smtClean="0"/>
              <a:t>：</a:t>
            </a:r>
            <a:r>
              <a:rPr lang="zh-TW" altLang="en-US" b="0" dirty="0" smtClean="0"/>
              <a:t>預設並非開啟的，是隱藏的</a:t>
            </a:r>
          </a:p>
          <a:p>
            <a:pPr lvl="2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7" y="3413661"/>
            <a:ext cx="5442439" cy="30517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3791043"/>
            <a:ext cx="5184939" cy="21519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92204" y="6512768"/>
            <a:ext cx="299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Sample-JS-component_1.html</a:t>
            </a:r>
          </a:p>
        </p:txBody>
      </p:sp>
    </p:spTree>
    <p:extLst>
      <p:ext uri="{BB962C8B-B14F-4D97-AF65-F5344CB8AC3E}">
        <p14:creationId xmlns:p14="http://schemas.microsoft.com/office/powerpoint/2010/main" val="1592410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70712" y="1154944"/>
            <a:ext cx="11370303" cy="5083342"/>
          </a:xfrm>
        </p:spPr>
        <p:txBody>
          <a:bodyPr/>
          <a:lstStyle/>
          <a:p>
            <a:r>
              <a:rPr lang="zh-TW" altLang="en-US" dirty="0" smtClean="0"/>
              <a:t>請到</a:t>
            </a:r>
            <a:r>
              <a:rPr lang="en-US" altLang="zh-TW" dirty="0" smtClean="0"/>
              <a:t>GitHub</a:t>
            </a:r>
            <a:r>
              <a:rPr lang="zh-TW" altLang="en-US" dirty="0" smtClean="0"/>
              <a:t>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github.com/MargesNpust/NPUST_BS/tree/master/BS-JS-Sample1</a:t>
            </a:r>
            <a:endParaRPr lang="en-US" altLang="zh-TW" dirty="0" smtClean="0"/>
          </a:p>
          <a:p>
            <a:r>
              <a:rPr lang="zh-TW" altLang="en-US" dirty="0" smtClean="0"/>
              <a:t>載練習檔 </a:t>
            </a:r>
            <a:r>
              <a:rPr lang="en-US" altLang="zh-TW" dirty="0" smtClean="0"/>
              <a:t>BS-JS-Sample1-Homework.7z</a:t>
            </a:r>
          </a:p>
          <a:p>
            <a:r>
              <a:rPr lang="zh-TW" altLang="en-US" dirty="0" smtClean="0"/>
              <a:t>解壓縮後，請修改</a:t>
            </a:r>
            <a:r>
              <a:rPr lang="en-US" altLang="zh-TW" dirty="0" smtClean="0"/>
              <a:t>pokedex-grass_org.html </a:t>
            </a:r>
            <a:r>
              <a:rPr lang="zh-TW" altLang="en-US" dirty="0" smtClean="0"/>
              <a:t>檔案，完成後請修改檔名為</a:t>
            </a:r>
            <a:r>
              <a:rPr lang="en-US" altLang="zh-TW" dirty="0" smtClean="0"/>
              <a:t>pokedex-grass.html</a:t>
            </a:r>
          </a:p>
          <a:p>
            <a:r>
              <a:rPr lang="zh-TW" altLang="en-US" dirty="0" smtClean="0"/>
              <a:t>修改需求如下：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一開始進入本頁的畫面，只有出現四個代表性的</a:t>
            </a:r>
            <a:r>
              <a:rPr lang="en-US" altLang="zh-TW" dirty="0" err="1" smtClean="0"/>
              <a:t>pokemon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點選神奇寶貝後，則會出現該神奇寶貝的基本資料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依序點選，每次畫面上只會出現一個神奇寶貝的資料，也就是選到的那一個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T</a:t>
            </a:r>
            <a:r>
              <a:rPr lang="en-US" altLang="zh-TW" dirty="0" smtClean="0"/>
              <a:t>ips:</a:t>
            </a:r>
            <a:r>
              <a:rPr lang="zh-TW" altLang="en-US" dirty="0" smtClean="0"/>
              <a:t>請應用摺疊視窗的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內容控制技巧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請修改每一頁最上方</a:t>
            </a:r>
            <a:r>
              <a:rPr lang="zh-TW" altLang="en-US" dirty="0"/>
              <a:t>的導覽</a:t>
            </a:r>
            <a:r>
              <a:rPr lang="zh-TW" altLang="en-US" dirty="0" smtClean="0"/>
              <a:t>列連結，確認當選到</a:t>
            </a:r>
            <a:r>
              <a:rPr lang="en-US" altLang="zh-TW" dirty="0" err="1" smtClean="0"/>
              <a:t>Pokemon</a:t>
            </a:r>
            <a:r>
              <a:rPr lang="en-US" altLang="zh-TW" dirty="0" smtClean="0"/>
              <a:t> List &gt; Grass</a:t>
            </a:r>
            <a:r>
              <a:rPr lang="zh-TW" altLang="en-US" dirty="0" smtClean="0"/>
              <a:t>的時候，可以連到該頁面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7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圖片版面配置區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6" y="1497105"/>
            <a:ext cx="5188807" cy="404005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682361" y="1191200"/>
            <a:ext cx="11079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起始畫面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37" y="1497105"/>
            <a:ext cx="3678452" cy="380096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348599" y="914201"/>
            <a:ext cx="249299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dirty="0" smtClean="0"/>
              <a:t>點選後只會出現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被點到的神奇寶貝資料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910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BS-JS-Sample1 – </a:t>
            </a:r>
            <a:r>
              <a:rPr lang="en-US" altLang="zh-TW" dirty="0" smtClean="0"/>
              <a:t>Bootstrap </a:t>
            </a:r>
            <a:r>
              <a:rPr lang="zh-TW" altLang="en-US" dirty="0" smtClean="0"/>
              <a:t>互動式元件 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610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BS-JS-Sample2</a:t>
            </a:r>
            <a:r>
              <a:rPr lang="en-US" altLang="zh-TW" dirty="0" smtClean="0"/>
              <a:t>–</a:t>
            </a:r>
            <a:r>
              <a:rPr lang="zh-TW" altLang="en-US" dirty="0" smtClean="0"/>
              <a:t>可</a:t>
            </a:r>
            <a:r>
              <a:rPr lang="zh-TW" altLang="en-US" dirty="0" smtClean="0"/>
              <a:t>切換內容標籤的元件</a:t>
            </a:r>
            <a:r>
              <a:rPr lang="en-US" altLang="zh-TW" dirty="0" smtClean="0"/>
              <a:t>-Tab</a:t>
            </a:r>
            <a:r>
              <a:rPr lang="zh-TW" altLang="en-US" dirty="0" smtClean="0"/>
              <a:t>頁籤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465888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19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設計概述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Sample GitHub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margesnpust.github.io/NPUST_BS/BS-JS-Sample2/</a:t>
            </a:r>
            <a:r>
              <a:rPr lang="en-US" altLang="zh-TW" dirty="0" smtClean="0"/>
              <a:t>	</a:t>
            </a:r>
          </a:p>
          <a:p>
            <a:r>
              <a:rPr lang="zh-TW" altLang="en-US" dirty="0" smtClean="0"/>
              <a:t>學習重點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</a:t>
            </a:r>
            <a:r>
              <a:rPr lang="en-US" altLang="zh-TW" dirty="0" smtClean="0"/>
              <a:t>Tab </a:t>
            </a:r>
            <a:r>
              <a:rPr lang="zh-TW" altLang="en-US" dirty="0" smtClean="0"/>
              <a:t>頁籤切換內容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496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在導覽列當中，有一個元件叫做 </a:t>
            </a:r>
            <a:r>
              <a:rPr lang="en-US" altLang="zh-TW" dirty="0" smtClean="0"/>
              <a:t>Tab</a:t>
            </a:r>
            <a:r>
              <a:rPr lang="zh-TW" altLang="en-US" dirty="0" smtClean="0"/>
              <a:t>，通常是用來作為切換頁籤之用</a:t>
            </a:r>
            <a:endParaRPr lang="en-US" altLang="zh-TW" dirty="0" smtClean="0"/>
          </a:p>
          <a:p>
            <a:r>
              <a:rPr lang="zh-TW" altLang="en-US" dirty="0" smtClean="0"/>
              <a:t>若要用</a:t>
            </a:r>
            <a:r>
              <a:rPr lang="en-US" altLang="zh-TW" dirty="0" smtClean="0"/>
              <a:t>tab</a:t>
            </a:r>
            <a:r>
              <a:rPr lang="zh-TW" altLang="en-US" dirty="0" smtClean="0"/>
              <a:t>標籤設計切換分頁，通常會將畫面分成兩部分，分別是導覽列區以及內容區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1310054" y="2470638"/>
            <a:ext cx="6523892" cy="40532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標籤</a:t>
            </a:r>
            <a:r>
              <a:rPr lang="en-US" altLang="zh-TW" dirty="0" smtClean="0"/>
              <a:t>(Tab)</a:t>
            </a:r>
            <a:r>
              <a:rPr lang="zh-TW" altLang="en-US" dirty="0" smtClean="0"/>
              <a:t>元件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877156" y="2799503"/>
            <a:ext cx="5569929" cy="135421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導覽列區</a:t>
            </a:r>
            <a:endParaRPr lang="en-US" altLang="zh-TW" dirty="0" smtClean="0"/>
          </a:p>
          <a:p>
            <a:r>
              <a:rPr lang="en-US" altLang="zh-TW" sz="1600" dirty="0" smtClean="0"/>
              <a:t>&lt;</a:t>
            </a:r>
            <a:r>
              <a:rPr lang="en-US" altLang="zh-TW" sz="1600" dirty="0" err="1" smtClean="0"/>
              <a:t>ul</a:t>
            </a:r>
            <a:r>
              <a:rPr lang="en-US" altLang="zh-TW" sz="1600" dirty="0" smtClean="0"/>
              <a:t> class=“</a:t>
            </a:r>
            <a:r>
              <a:rPr lang="en-US" altLang="zh-TW" sz="1600" dirty="0" err="1" smtClean="0"/>
              <a:t>nav</a:t>
            </a:r>
            <a:r>
              <a:rPr lang="en-US" altLang="zh-TW" sz="1600" dirty="0" smtClean="0"/>
              <a:t> </a:t>
            </a:r>
            <a:r>
              <a:rPr lang="en-US" altLang="zh-TW" sz="1600" dirty="0" err="1" smtClean="0"/>
              <a:t>nav</a:t>
            </a:r>
            <a:r>
              <a:rPr lang="en-US" altLang="zh-TW" sz="1600" dirty="0" smtClean="0"/>
              <a:t>-tab”&gt;</a:t>
            </a:r>
          </a:p>
          <a:p>
            <a:pPr lvl="1"/>
            <a:r>
              <a:rPr lang="en-US" altLang="zh-TW" sz="1600" dirty="0" smtClean="0"/>
              <a:t>&lt;li class=</a:t>
            </a:r>
            <a:r>
              <a:rPr lang="en-US" altLang="zh-TW" sz="1600" dirty="0" err="1" smtClean="0"/>
              <a:t>nav</a:t>
            </a:r>
            <a:r>
              <a:rPr lang="en-US" altLang="zh-TW" sz="1600" dirty="0" smtClean="0"/>
              <a:t>-item active&gt;…&lt;/li&gt;</a:t>
            </a:r>
          </a:p>
          <a:p>
            <a:pPr lvl="1"/>
            <a:r>
              <a:rPr lang="en-US" altLang="zh-TW" sz="1600" dirty="0" smtClean="0"/>
              <a:t>&lt;li&gt;…..&lt;/li&gt;</a:t>
            </a:r>
          </a:p>
          <a:p>
            <a:r>
              <a:rPr lang="en-US" altLang="zh-TW" sz="1600" dirty="0" smtClean="0"/>
              <a:t>&lt;/</a:t>
            </a:r>
            <a:r>
              <a:rPr lang="en-US" altLang="zh-TW" sz="1600" dirty="0" err="1" smtClean="0"/>
              <a:t>ul</a:t>
            </a:r>
            <a:r>
              <a:rPr lang="en-US" altLang="zh-TW" sz="1600" dirty="0" smtClean="0"/>
              <a:t>&gt;</a:t>
            </a:r>
            <a:endParaRPr lang="zh-TW" altLang="en-US" sz="1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77156" y="4218815"/>
            <a:ext cx="5569929" cy="17543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內容區</a:t>
            </a:r>
            <a:endParaRPr lang="en-US" altLang="zh-TW" dirty="0" smtClean="0"/>
          </a:p>
          <a:p>
            <a:r>
              <a:rPr lang="en-US" altLang="zh-TW" dirty="0" smtClean="0"/>
              <a:t>&lt;div class=“tab-content”&gt;</a:t>
            </a:r>
          </a:p>
          <a:p>
            <a:pPr lvl="1"/>
            <a:r>
              <a:rPr lang="en-US" altLang="zh-TW" dirty="0" smtClean="0"/>
              <a:t>&lt;div class=“tab-pane active”&gt; ….&lt;/div&gt;</a:t>
            </a:r>
            <a:endParaRPr lang="en-US" altLang="zh-TW" dirty="0"/>
          </a:p>
          <a:p>
            <a:pPr lvl="1"/>
            <a:r>
              <a:rPr lang="en-US" altLang="zh-TW" dirty="0" smtClean="0"/>
              <a:t>&lt;div class=“tab-pane”&gt; ….&lt;/div&gt;</a:t>
            </a:r>
          </a:p>
          <a:p>
            <a:pPr lvl="1"/>
            <a:r>
              <a:rPr lang="en-US" altLang="zh-TW" dirty="0" smtClean="0"/>
              <a:t>&lt;div class=“tab-pane”&gt; ….&lt;/div&gt;</a:t>
            </a:r>
            <a:endParaRPr lang="en-US" altLang="zh-TW" dirty="0"/>
          </a:p>
          <a:p>
            <a:r>
              <a:rPr lang="en-US" altLang="zh-TW" dirty="0" smtClean="0"/>
              <a:t>&lt;/div&gt;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848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  <a:r>
              <a:rPr lang="en-US" altLang="zh-TW" dirty="0"/>
              <a:t>(Tab)</a:t>
            </a:r>
            <a:r>
              <a:rPr lang="zh-TW" altLang="en-US" dirty="0" smtClean="0"/>
              <a:t>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首先我們要來看一下導覽列區的內容</a:t>
            </a:r>
            <a:endParaRPr lang="en-US" altLang="zh-TW" dirty="0" smtClean="0"/>
          </a:p>
          <a:p>
            <a:r>
              <a:rPr lang="zh-TW" altLang="en-US" dirty="0" smtClean="0"/>
              <a:t>在這個範例裡面我們設定了三個選項，在分別按下不同的選項後，內容會出現在下方的內容區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52" y="2243560"/>
            <a:ext cx="10908367" cy="18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9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  <a:r>
              <a:rPr lang="en-US" altLang="zh-TW" dirty="0"/>
              <a:t>(Tab)</a:t>
            </a:r>
            <a:r>
              <a:rPr lang="zh-TW" altLang="en-US" dirty="0"/>
              <a:t>元件</a:t>
            </a:r>
            <a:r>
              <a:rPr lang="en-US" altLang="zh-TW" dirty="0"/>
              <a:t>-</a:t>
            </a:r>
            <a:r>
              <a:rPr lang="zh-TW" altLang="en-US" dirty="0"/>
              <a:t>導覽列區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6378835" cy="50248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這是一個導覽列的程式碼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role="</a:t>
            </a:r>
            <a:r>
              <a:rPr lang="en-US" altLang="zh-TW" dirty="0" err="1" smtClean="0"/>
              <a:t>tablist</a:t>
            </a:r>
            <a:r>
              <a:rPr lang="en-US" altLang="zh-TW" dirty="0" smtClean="0"/>
              <a:t>"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role="tab"</a:t>
            </a:r>
            <a:r>
              <a:rPr lang="zh-TW" altLang="en-US" dirty="0" smtClean="0"/>
              <a:t>，</a:t>
            </a:r>
            <a:r>
              <a:rPr lang="en-US" altLang="zh-TW" dirty="0" smtClean="0"/>
              <a:t>role="</a:t>
            </a:r>
            <a:r>
              <a:rPr lang="en-US" altLang="zh-TW" dirty="0" err="1" smtClean="0"/>
              <a:t>tabpanel</a:t>
            </a:r>
            <a:r>
              <a:rPr lang="en-US" altLang="zh-TW" dirty="0" smtClean="0"/>
              <a:t>" </a:t>
            </a:r>
            <a:r>
              <a:rPr lang="zh-TW" altLang="en-US" dirty="0" smtClean="0"/>
              <a:t>和附加的 </a:t>
            </a:r>
            <a:r>
              <a:rPr lang="en-US" altLang="zh-TW" dirty="0" smtClean="0"/>
              <a:t>aria- </a:t>
            </a:r>
            <a:r>
              <a:rPr lang="zh-TW" altLang="en-US" dirty="0" smtClean="0"/>
              <a:t>屬性，向用戶提供輔助技術（如螢幕閱讀器）的結構、功能和當前狀態。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</a:p>
          <a:p>
            <a:pPr lvl="2"/>
            <a:r>
              <a:rPr lang="zh-TW" altLang="en-US" dirty="0" smtClean="0"/>
              <a:t>在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的部分，</a:t>
            </a:r>
            <a:r>
              <a:rPr lang="en-US" altLang="zh-TW" dirty="0" err="1" smtClean="0"/>
              <a:t>ul</a:t>
            </a:r>
            <a:r>
              <a:rPr lang="zh-TW" altLang="en-US" dirty="0" smtClean="0"/>
              <a:t>定義主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  .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-tabs</a:t>
            </a:r>
            <a:r>
              <a:rPr lang="zh-TW" altLang="en-US" dirty="0" smtClean="0"/>
              <a:t>主要在宣告這是一個</a:t>
            </a:r>
            <a:r>
              <a:rPr lang="en-US" altLang="zh-TW" dirty="0" smtClean="0"/>
              <a:t>tab</a:t>
            </a:r>
            <a:r>
              <a:rPr lang="zh-TW" altLang="en-US" dirty="0" smtClean="0"/>
              <a:t>的導覽列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&lt;a&gt;</a:t>
            </a:r>
            <a:r>
              <a:rPr lang="zh-TW" altLang="en-US" dirty="0" smtClean="0"/>
              <a:t>內容的部分定義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nav</a:t>
            </a:r>
            <a:r>
              <a:rPr lang="en-US" altLang="zh-TW" dirty="0" smtClean="0"/>
              <a:t>-link</a:t>
            </a:r>
            <a:r>
              <a:rPr lang="zh-TW" altLang="en-US" dirty="0" smtClean="0"/>
              <a:t>：宣告該項目為連結的項目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data-toggle</a:t>
            </a:r>
            <a:r>
              <a:rPr lang="zh-TW" altLang="en-US" dirty="0" smtClean="0"/>
              <a:t>：宣告為連結</a:t>
            </a:r>
            <a:r>
              <a:rPr lang="en-US" altLang="zh-TW" dirty="0" smtClean="0"/>
              <a:t>tab</a:t>
            </a:r>
          </a:p>
          <a:p>
            <a:pPr lvl="2"/>
            <a:r>
              <a:rPr lang="en-US" altLang="zh-TW" dirty="0" smtClean="0"/>
              <a:t>active</a:t>
            </a:r>
            <a:r>
              <a:rPr lang="zh-TW" altLang="en-US" dirty="0" smtClean="0"/>
              <a:t>：預設的啟動頁</a:t>
            </a:r>
            <a:endParaRPr lang="en-US" altLang="zh-TW" dirty="0" smtClean="0"/>
          </a:p>
          <a:p>
            <a:pPr lvl="2"/>
            <a:r>
              <a:rPr lang="en-US" altLang="zh-TW" dirty="0" err="1"/>
              <a:t>href</a:t>
            </a:r>
            <a:r>
              <a:rPr lang="zh-TW" altLang="en-US" dirty="0"/>
              <a:t>：定義所要連結內容的</a:t>
            </a:r>
            <a:r>
              <a:rPr lang="en-US" altLang="zh-TW" dirty="0"/>
              <a:t>panel</a:t>
            </a:r>
          </a:p>
          <a:p>
            <a:pPr lvl="2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14565" y="1482189"/>
            <a:ext cx="5299864" cy="461664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 err="1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 err="1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400" b="0" dirty="0" err="1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-tabs"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400" b="0" dirty="0" err="1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-item active"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"#panel1"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"tab-pg1"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400" b="0" dirty="0" err="1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-link active"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data-toggle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"tab"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"tab"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aria-controls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"panel1"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aria-selected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&gt;Content-1&lt;/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2"/>
            <a:endParaRPr lang="en-US" altLang="zh-TW" sz="1400" b="0" dirty="0" smtClean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400" b="0" dirty="0" err="1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-item"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"#panel2"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"tab-pg2"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400" b="0" dirty="0" err="1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-link"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data-toggle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"tab"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"tab"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aria-controls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"panel2"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aria-selected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&gt;Content-2&lt;/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2"/>
            <a:endParaRPr lang="en-US" altLang="zh-TW" sz="1400" b="0" dirty="0" smtClean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400" b="0" dirty="0" err="1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-item"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"#panel3"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"tab-pg3"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400" b="0" dirty="0" err="1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-link"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data-toggle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"tab"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"tab"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aria-controls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"panel3"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aria-selected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&gt;Content-3&lt;/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400" b="0" dirty="0" err="1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400" b="0" dirty="0" err="1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zh-TW" sz="1400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83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標籤</a:t>
            </a:r>
            <a:r>
              <a:rPr lang="en-US" altLang="zh-TW" dirty="0"/>
              <a:t>(Tab)</a:t>
            </a:r>
            <a:r>
              <a:rPr lang="zh-TW" altLang="en-US" dirty="0"/>
              <a:t>元件</a:t>
            </a:r>
            <a:r>
              <a:rPr lang="en-US" altLang="zh-TW" dirty="0" smtClean="0"/>
              <a:t>-</a:t>
            </a:r>
            <a:r>
              <a:rPr lang="zh-TW" altLang="en-US" dirty="0" smtClean="0"/>
              <a:t>頁面內容區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1" y="1278111"/>
            <a:ext cx="5465297" cy="5024804"/>
          </a:xfrm>
        </p:spPr>
        <p:txBody>
          <a:bodyPr/>
          <a:lstStyle/>
          <a:p>
            <a:r>
              <a:rPr lang="zh-TW" altLang="en-US" dirty="0" smtClean="0"/>
              <a:t>頁面內容區的部分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所有的內容用一個</a:t>
            </a:r>
            <a:r>
              <a:rPr lang="en-US" altLang="zh-TW" dirty="0" smtClean="0"/>
              <a:t>div</a:t>
            </a:r>
            <a:r>
              <a:rPr lang="zh-TW" altLang="en-US" dirty="0" smtClean="0"/>
              <a:t>包起來，</a:t>
            </a:r>
            <a:r>
              <a:rPr lang="en-US" altLang="zh-TW" dirty="0" smtClean="0"/>
              <a:t>div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class name</a:t>
            </a:r>
            <a:r>
              <a:rPr lang="zh-TW" altLang="en-US" dirty="0" smtClean="0"/>
              <a:t>取名為</a:t>
            </a:r>
            <a:r>
              <a:rPr lang="en-US" altLang="zh-TW" dirty="0" smtClean="0"/>
              <a:t>”tab-content”</a:t>
            </a:r>
          </a:p>
          <a:p>
            <a:r>
              <a:rPr lang="zh-TW" altLang="en-US" dirty="0" smtClean="0"/>
              <a:t>各頁面的內容用一個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包裹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class</a:t>
            </a:r>
            <a:endParaRPr lang="en-US" altLang="zh-TW" dirty="0"/>
          </a:p>
          <a:p>
            <a:pPr lvl="2"/>
            <a:r>
              <a:rPr lang="en-US" altLang="zh-TW" dirty="0" smtClean="0"/>
              <a:t>tab-pane</a:t>
            </a:r>
            <a:r>
              <a:rPr lang="zh-TW" altLang="en-US" dirty="0" smtClean="0"/>
              <a:t>：定義這是一個內容的頁面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fade</a:t>
            </a:r>
            <a:r>
              <a:rPr lang="zh-TW" altLang="en-US" dirty="0" smtClean="0"/>
              <a:t>：套用</a:t>
            </a:r>
            <a:r>
              <a:rPr lang="zh-TW" altLang="en-US" dirty="0"/>
              <a:t>漸</a:t>
            </a:r>
            <a:r>
              <a:rPr lang="zh-TW" altLang="en-US" dirty="0" smtClean="0"/>
              <a:t>入的效果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Show: </a:t>
            </a:r>
            <a:r>
              <a:rPr lang="zh-TW" altLang="en-US" dirty="0" smtClean="0"/>
              <a:t>預設顯示的頁面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Active</a:t>
            </a:r>
            <a:r>
              <a:rPr lang="zh-TW" altLang="en-US" dirty="0" smtClean="0"/>
              <a:t>：預設作用的頁面</a:t>
            </a:r>
            <a:r>
              <a:rPr lang="en-US" altLang="zh-TW" dirty="0" smtClean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80" y="1740877"/>
            <a:ext cx="5723526" cy="272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53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了解了</a:t>
            </a:r>
            <a:r>
              <a:rPr lang="en-US" altLang="zh-TW" dirty="0"/>
              <a:t>Tab</a:t>
            </a:r>
            <a:r>
              <a:rPr lang="zh-TW" altLang="en-US" dirty="0"/>
              <a:t>的運作之後，我們接著要利用 前面的範例加上 </a:t>
            </a:r>
            <a:r>
              <a:rPr lang="en-US" altLang="zh-TW" dirty="0"/>
              <a:t>tab </a:t>
            </a:r>
            <a:r>
              <a:rPr lang="en-US" altLang="zh-TW" dirty="0" err="1"/>
              <a:t>nav</a:t>
            </a:r>
            <a:r>
              <a:rPr lang="zh-TW" altLang="en-US" dirty="0"/>
              <a:t>來達成換頁的效果</a:t>
            </a:r>
            <a:endParaRPr lang="en-US" altLang="zh-TW" dirty="0"/>
          </a:p>
          <a:p>
            <a:r>
              <a:rPr lang="zh-TW" altLang="en-US" dirty="0" smtClean="0"/>
              <a:t>首先我們利用前一個範例，製作六個 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，並將這六個 </a:t>
            </a:r>
            <a:r>
              <a:rPr lang="en-US" altLang="zh-TW" dirty="0" smtClean="0"/>
              <a:t>Card</a:t>
            </a:r>
            <a:r>
              <a:rPr lang="zh-TW" altLang="en-US" dirty="0" smtClean="0"/>
              <a:t>分成兩個兩個一組共分三組</a:t>
            </a:r>
            <a:endParaRPr lang="en-US" altLang="zh-TW" dirty="0" smtClean="0"/>
          </a:p>
          <a:p>
            <a:r>
              <a:rPr lang="zh-TW" altLang="en-US" dirty="0" smtClean="0"/>
              <a:t>每一組的最外層，用一個</a:t>
            </a:r>
            <a:r>
              <a:rPr lang="en-US" altLang="zh-TW" dirty="0" smtClean="0"/>
              <a:t>div</a:t>
            </a:r>
            <a:r>
              <a:rPr lang="zh-TW" altLang="en-US" dirty="0" smtClean="0"/>
              <a:t>包起來，並定義他是個</a:t>
            </a:r>
            <a:r>
              <a:rPr lang="en-US" altLang="zh-TW" dirty="0" smtClean="0"/>
              <a:t>tab-pane</a:t>
            </a:r>
            <a:r>
              <a:rPr lang="zh-TW" altLang="en-US" dirty="0" smtClean="0"/>
              <a:t>的元件，每個</a:t>
            </a:r>
            <a:r>
              <a:rPr lang="en-US" altLang="zh-TW" dirty="0" smtClean="0"/>
              <a:t>div</a:t>
            </a:r>
            <a:r>
              <a:rPr lang="zh-TW" altLang="en-US" dirty="0" smtClean="0"/>
              <a:t>命名一個</a:t>
            </a:r>
            <a:r>
              <a:rPr lang="en-US" altLang="zh-TW" dirty="0" smtClean="0"/>
              <a:t>id</a:t>
            </a:r>
          </a:p>
          <a:p>
            <a:r>
              <a:rPr lang="zh-TW" altLang="en-US" dirty="0" smtClean="0"/>
              <a:t>預設顯示的第一個元件，請記得加上</a:t>
            </a:r>
            <a:r>
              <a:rPr lang="en-US" altLang="zh-TW" dirty="0" smtClean="0"/>
              <a:t>show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active</a:t>
            </a:r>
          </a:p>
          <a:p>
            <a:pPr marL="0" indent="0">
              <a:buNone/>
            </a:pPr>
            <a:endParaRPr lang="en-US" altLang="zh-TW" b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</a:t>
            </a:r>
            <a:r>
              <a:rPr lang="en-US" altLang="zh-TW" dirty="0" smtClean="0"/>
              <a:t>ab </a:t>
            </a:r>
            <a:r>
              <a:rPr lang="zh-TW" altLang="en-US" dirty="0" smtClean="0"/>
              <a:t>實作練</a:t>
            </a:r>
            <a:r>
              <a:rPr lang="zh-TW" altLang="en-US" dirty="0"/>
              <a:t>習</a:t>
            </a:r>
            <a:r>
              <a:rPr lang="en-US" altLang="zh-TW" dirty="0" smtClean="0"/>
              <a:t>– Step1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26</a:t>
            </a:fld>
            <a:endParaRPr lang="zh-TW" altLang="en-US" dirty="0"/>
          </a:p>
        </p:txBody>
      </p:sp>
      <p:grpSp>
        <p:nvGrpSpPr>
          <p:cNvPr id="21" name="群組 20"/>
          <p:cNvGrpSpPr/>
          <p:nvPr/>
        </p:nvGrpSpPr>
        <p:grpSpPr>
          <a:xfrm>
            <a:off x="362040" y="3243341"/>
            <a:ext cx="3717591" cy="1955676"/>
            <a:chOff x="671270" y="3260171"/>
            <a:chExt cx="3717591" cy="1910949"/>
          </a:xfrm>
        </p:grpSpPr>
        <p:grpSp>
          <p:nvGrpSpPr>
            <p:cNvPr id="12" name="群組 11"/>
            <p:cNvGrpSpPr/>
            <p:nvPr/>
          </p:nvGrpSpPr>
          <p:grpSpPr>
            <a:xfrm>
              <a:off x="671270" y="3260171"/>
              <a:ext cx="3717591" cy="1910949"/>
              <a:chOff x="671270" y="3260171"/>
              <a:chExt cx="3765203" cy="191094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671270" y="3260171"/>
                <a:ext cx="3667249" cy="19109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760126" y="3304898"/>
                <a:ext cx="3676347" cy="1774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&lt;div class=" </a:t>
                </a:r>
                <a:r>
                  <a:rPr lang="en-US" altLang="zh-TW" sz="1400" dirty="0">
                    <a:solidFill>
                      <a:srgbClr val="FF0000"/>
                    </a:solidFill>
                  </a:rPr>
                  <a:t>tab-pane </a:t>
                </a:r>
                <a:r>
                  <a:rPr lang="en-US" altLang="zh-TW" sz="1400" dirty="0">
                    <a:solidFill>
                      <a:srgbClr val="FFFF00"/>
                    </a:solidFill>
                  </a:rPr>
                  <a:t>show active</a:t>
                </a:r>
                <a:r>
                  <a:rPr lang="en-US" altLang="zh-TW" sz="1400" dirty="0"/>
                  <a:t>" id="card-gp1</a:t>
                </a:r>
                <a:r>
                  <a:rPr lang="en-US" altLang="zh-TW" sz="1400" dirty="0" smtClean="0"/>
                  <a:t>"&gt;</a:t>
                </a:r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 smtClean="0"/>
              </a:p>
              <a:p>
                <a:r>
                  <a:rPr lang="en-US" altLang="zh-TW" sz="1400" dirty="0" smtClean="0"/>
                  <a:t>&lt;/div&gt;</a:t>
                </a:r>
                <a:endParaRPr lang="en-US" altLang="zh-TW" sz="1400" dirty="0"/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1377463" y="3789189"/>
              <a:ext cx="2560551" cy="95410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class=“card-group”&gt;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r>
                <a:rPr lang="en-US" altLang="zh-TW" sz="1400" dirty="0" smtClean="0"/>
                <a:t>&lt;/div&gt;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4195894" y="3219218"/>
            <a:ext cx="3717591" cy="1955676"/>
            <a:chOff x="671270" y="3260171"/>
            <a:chExt cx="3717591" cy="1910949"/>
          </a:xfrm>
        </p:grpSpPr>
        <p:grpSp>
          <p:nvGrpSpPr>
            <p:cNvPr id="38" name="群組 37"/>
            <p:cNvGrpSpPr/>
            <p:nvPr/>
          </p:nvGrpSpPr>
          <p:grpSpPr>
            <a:xfrm>
              <a:off x="671270" y="3260171"/>
              <a:ext cx="3717591" cy="1910949"/>
              <a:chOff x="671270" y="3260171"/>
              <a:chExt cx="3765203" cy="1910949"/>
            </a:xfrm>
          </p:grpSpPr>
          <p:sp>
            <p:nvSpPr>
              <p:cNvPr id="40" name="圓角矩形 39"/>
              <p:cNvSpPr/>
              <p:nvPr/>
            </p:nvSpPr>
            <p:spPr>
              <a:xfrm>
                <a:off x="671270" y="3260171"/>
                <a:ext cx="3667249" cy="19109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760126" y="3304898"/>
                <a:ext cx="3676347" cy="156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&lt;div class=" tab-pane </a:t>
                </a:r>
                <a:r>
                  <a:rPr lang="en-US" altLang="zh-TW" sz="1400" dirty="0" smtClean="0"/>
                  <a:t>" </a:t>
                </a:r>
                <a:r>
                  <a:rPr lang="en-US" altLang="zh-TW" sz="1400" dirty="0"/>
                  <a:t>id="</a:t>
                </a:r>
                <a:r>
                  <a:rPr lang="en-US" altLang="zh-TW" sz="1400" dirty="0" smtClean="0"/>
                  <a:t>card-gp2"&gt;</a:t>
                </a:r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 smtClean="0"/>
              </a:p>
              <a:p>
                <a:r>
                  <a:rPr lang="en-US" altLang="zh-TW" sz="1400" dirty="0" smtClean="0"/>
                  <a:t>&lt;/div&gt;</a:t>
                </a:r>
                <a:endParaRPr lang="en-US" altLang="zh-TW" sz="1400" dirty="0"/>
              </a:p>
            </p:txBody>
          </p:sp>
        </p:grpSp>
        <p:sp>
          <p:nvSpPr>
            <p:cNvPr id="39" name="文字方塊 38"/>
            <p:cNvSpPr txBox="1"/>
            <p:nvPr/>
          </p:nvSpPr>
          <p:spPr>
            <a:xfrm>
              <a:off x="1377463" y="3789189"/>
              <a:ext cx="2560551" cy="95410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class=“card-group”&gt;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r>
                <a:rPr lang="en-US" altLang="zh-TW" sz="1400" dirty="0" smtClean="0"/>
                <a:t>&lt;/div&gt;</a:t>
              </a: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8007406" y="3264992"/>
            <a:ext cx="3717591" cy="1955676"/>
            <a:chOff x="671270" y="3260171"/>
            <a:chExt cx="3717591" cy="1910949"/>
          </a:xfrm>
        </p:grpSpPr>
        <p:grpSp>
          <p:nvGrpSpPr>
            <p:cNvPr id="43" name="群組 42"/>
            <p:cNvGrpSpPr/>
            <p:nvPr/>
          </p:nvGrpSpPr>
          <p:grpSpPr>
            <a:xfrm>
              <a:off x="671270" y="3260171"/>
              <a:ext cx="3717591" cy="1910949"/>
              <a:chOff x="671270" y="3260171"/>
              <a:chExt cx="3765203" cy="1910949"/>
            </a:xfrm>
          </p:grpSpPr>
          <p:sp>
            <p:nvSpPr>
              <p:cNvPr id="45" name="圓角矩形 44"/>
              <p:cNvSpPr/>
              <p:nvPr/>
            </p:nvSpPr>
            <p:spPr>
              <a:xfrm>
                <a:off x="671270" y="3260171"/>
                <a:ext cx="3667249" cy="19109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60126" y="3304898"/>
                <a:ext cx="3676347" cy="156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&lt;div class=" </a:t>
                </a:r>
                <a:r>
                  <a:rPr lang="en-US" altLang="zh-TW" sz="1400" dirty="0" smtClean="0"/>
                  <a:t>tab-pane" </a:t>
                </a:r>
                <a:r>
                  <a:rPr lang="en-US" altLang="zh-TW" sz="1400" dirty="0"/>
                  <a:t>id="</a:t>
                </a:r>
                <a:r>
                  <a:rPr lang="en-US" altLang="zh-TW" sz="1400" dirty="0" smtClean="0"/>
                  <a:t>card-gp3"&gt;</a:t>
                </a:r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 smtClean="0"/>
              </a:p>
              <a:p>
                <a:r>
                  <a:rPr lang="en-US" altLang="zh-TW" sz="1400" dirty="0" smtClean="0"/>
                  <a:t>&lt;/div&gt;</a:t>
                </a:r>
                <a:endParaRPr lang="en-US" altLang="zh-TW" sz="1400" dirty="0"/>
              </a:p>
            </p:txBody>
          </p:sp>
        </p:grpSp>
        <p:sp>
          <p:nvSpPr>
            <p:cNvPr id="44" name="文字方塊 43"/>
            <p:cNvSpPr txBox="1"/>
            <p:nvPr/>
          </p:nvSpPr>
          <p:spPr>
            <a:xfrm>
              <a:off x="1377463" y="3789189"/>
              <a:ext cx="2560551" cy="95410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class=“card-group”&gt;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r>
                <a:rPr lang="en-US" altLang="zh-TW" sz="1400" dirty="0" smtClean="0"/>
                <a:t>&lt;/div&gt;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154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圓角矩形 19"/>
          <p:cNvSpPr/>
          <p:nvPr/>
        </p:nvSpPr>
        <p:spPr>
          <a:xfrm>
            <a:off x="290146" y="2426677"/>
            <a:ext cx="11649808" cy="360484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Pagination + tab </a:t>
            </a:r>
            <a:r>
              <a:rPr lang="zh-TW" altLang="en-US" dirty="0"/>
              <a:t>實作</a:t>
            </a:r>
            <a:r>
              <a:rPr lang="en-US" altLang="zh-TW" dirty="0"/>
              <a:t>– </a:t>
            </a:r>
            <a:r>
              <a:rPr lang="en-US" altLang="zh-TW" dirty="0" smtClean="0"/>
              <a:t>Step2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利用一個</a:t>
            </a:r>
            <a:r>
              <a:rPr lang="en-US" altLang="zh-TW" dirty="0" smtClean="0"/>
              <a:t>div</a:t>
            </a:r>
            <a:r>
              <a:rPr lang="zh-TW" altLang="en-US" dirty="0" smtClean="0"/>
              <a:t>元素，將這三組元件包起來，並給予</a:t>
            </a:r>
            <a:r>
              <a:rPr lang="en-US" altLang="zh-TW" dirty="0" smtClean="0"/>
              <a:t>class </a:t>
            </a:r>
            <a:r>
              <a:rPr lang="zh-TW" altLang="en-US" dirty="0" smtClean="0"/>
              <a:t>，</a:t>
            </a:r>
            <a:r>
              <a:rPr lang="en-US" altLang="zh-TW" dirty="0" smtClean="0"/>
              <a:t>.</a:t>
            </a:r>
            <a:r>
              <a:rPr lang="en-US" altLang="zh-TW" b="0" dirty="0"/>
              <a:t> tab-content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27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62040" y="3243341"/>
            <a:ext cx="3717591" cy="1955676"/>
            <a:chOff x="671270" y="3260171"/>
            <a:chExt cx="3717591" cy="1910949"/>
          </a:xfrm>
        </p:grpSpPr>
        <p:grpSp>
          <p:nvGrpSpPr>
            <p:cNvPr id="6" name="群組 5"/>
            <p:cNvGrpSpPr/>
            <p:nvPr/>
          </p:nvGrpSpPr>
          <p:grpSpPr>
            <a:xfrm>
              <a:off x="671270" y="3260171"/>
              <a:ext cx="3717591" cy="1910949"/>
              <a:chOff x="671270" y="3260171"/>
              <a:chExt cx="3765203" cy="1910949"/>
            </a:xfrm>
          </p:grpSpPr>
          <p:sp>
            <p:nvSpPr>
              <p:cNvPr id="8" name="圓角矩形 7"/>
              <p:cNvSpPr/>
              <p:nvPr/>
            </p:nvSpPr>
            <p:spPr>
              <a:xfrm>
                <a:off x="671270" y="3260171"/>
                <a:ext cx="3667249" cy="19109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760126" y="3304898"/>
                <a:ext cx="3676347" cy="1774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&lt;div class=" </a:t>
                </a:r>
                <a:r>
                  <a:rPr lang="en-US" altLang="zh-TW" sz="1400" dirty="0">
                    <a:solidFill>
                      <a:srgbClr val="FF0000"/>
                    </a:solidFill>
                  </a:rPr>
                  <a:t>tab-pane </a:t>
                </a:r>
                <a:r>
                  <a:rPr lang="en-US" altLang="zh-TW" sz="1400" dirty="0">
                    <a:solidFill>
                      <a:srgbClr val="92D050"/>
                    </a:solidFill>
                  </a:rPr>
                  <a:t>show active</a:t>
                </a:r>
                <a:r>
                  <a:rPr lang="en-US" altLang="zh-TW" sz="1400" dirty="0"/>
                  <a:t>" id="card-gp1</a:t>
                </a:r>
                <a:r>
                  <a:rPr lang="en-US" altLang="zh-TW" sz="1400" dirty="0" smtClean="0"/>
                  <a:t>"&gt;</a:t>
                </a:r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 smtClean="0"/>
              </a:p>
              <a:p>
                <a:r>
                  <a:rPr lang="en-US" altLang="zh-TW" sz="1400" dirty="0" smtClean="0"/>
                  <a:t>&lt;/div&gt;</a:t>
                </a:r>
                <a:endParaRPr lang="en-US" altLang="zh-TW" sz="1400" dirty="0"/>
              </a:p>
            </p:txBody>
          </p:sp>
        </p:grpSp>
        <p:sp>
          <p:nvSpPr>
            <p:cNvPr id="7" name="文字方塊 6"/>
            <p:cNvSpPr txBox="1"/>
            <p:nvPr/>
          </p:nvSpPr>
          <p:spPr>
            <a:xfrm>
              <a:off x="1377463" y="3789189"/>
              <a:ext cx="2560551" cy="95410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class=“card-group”&gt;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r>
                <a:rPr lang="en-US" altLang="zh-TW" sz="1400" dirty="0" smtClean="0"/>
                <a:t>&lt;/div&gt;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195894" y="3219218"/>
            <a:ext cx="3717591" cy="1955676"/>
            <a:chOff x="671270" y="3260171"/>
            <a:chExt cx="3717591" cy="1910949"/>
          </a:xfrm>
        </p:grpSpPr>
        <p:grpSp>
          <p:nvGrpSpPr>
            <p:cNvPr id="11" name="群組 10"/>
            <p:cNvGrpSpPr/>
            <p:nvPr/>
          </p:nvGrpSpPr>
          <p:grpSpPr>
            <a:xfrm>
              <a:off x="671270" y="3260171"/>
              <a:ext cx="3717591" cy="1910949"/>
              <a:chOff x="671270" y="3260171"/>
              <a:chExt cx="3765203" cy="1910949"/>
            </a:xfrm>
          </p:grpSpPr>
          <p:sp>
            <p:nvSpPr>
              <p:cNvPr id="13" name="圓角矩形 12"/>
              <p:cNvSpPr/>
              <p:nvPr/>
            </p:nvSpPr>
            <p:spPr>
              <a:xfrm>
                <a:off x="671270" y="3260171"/>
                <a:ext cx="3667249" cy="19109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760126" y="3304898"/>
                <a:ext cx="3676347" cy="156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&lt;div class=" tab-pane </a:t>
                </a:r>
                <a:r>
                  <a:rPr lang="en-US" altLang="zh-TW" sz="1400" dirty="0" smtClean="0"/>
                  <a:t>" </a:t>
                </a:r>
                <a:r>
                  <a:rPr lang="en-US" altLang="zh-TW" sz="1400" dirty="0"/>
                  <a:t>id="</a:t>
                </a:r>
                <a:r>
                  <a:rPr lang="en-US" altLang="zh-TW" sz="1400" dirty="0" smtClean="0"/>
                  <a:t>card-gp2"&gt;</a:t>
                </a:r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 smtClean="0"/>
              </a:p>
              <a:p>
                <a:r>
                  <a:rPr lang="en-US" altLang="zh-TW" sz="1400" dirty="0" smtClean="0"/>
                  <a:t>&lt;/div&gt;</a:t>
                </a:r>
                <a:endParaRPr lang="en-US" altLang="zh-TW" sz="1400" dirty="0"/>
              </a:p>
            </p:txBody>
          </p:sp>
        </p:grpSp>
        <p:sp>
          <p:nvSpPr>
            <p:cNvPr id="12" name="文字方塊 11"/>
            <p:cNvSpPr txBox="1"/>
            <p:nvPr/>
          </p:nvSpPr>
          <p:spPr>
            <a:xfrm>
              <a:off x="1377463" y="3789189"/>
              <a:ext cx="2560551" cy="95410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class=“card-group”&gt;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r>
                <a:rPr lang="en-US" altLang="zh-TW" sz="1400" dirty="0" smtClean="0"/>
                <a:t>&lt;/div&gt;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8007406" y="3264992"/>
            <a:ext cx="3717591" cy="1955676"/>
            <a:chOff x="671270" y="3260171"/>
            <a:chExt cx="3717591" cy="1910949"/>
          </a:xfrm>
        </p:grpSpPr>
        <p:grpSp>
          <p:nvGrpSpPr>
            <p:cNvPr id="16" name="群組 15"/>
            <p:cNvGrpSpPr/>
            <p:nvPr/>
          </p:nvGrpSpPr>
          <p:grpSpPr>
            <a:xfrm>
              <a:off x="671270" y="3260171"/>
              <a:ext cx="3717591" cy="1910949"/>
              <a:chOff x="671270" y="3260171"/>
              <a:chExt cx="3765203" cy="1910949"/>
            </a:xfrm>
          </p:grpSpPr>
          <p:sp>
            <p:nvSpPr>
              <p:cNvPr id="18" name="圓角矩形 17"/>
              <p:cNvSpPr/>
              <p:nvPr/>
            </p:nvSpPr>
            <p:spPr>
              <a:xfrm>
                <a:off x="671270" y="3260171"/>
                <a:ext cx="3667249" cy="19109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760126" y="3304898"/>
                <a:ext cx="3676347" cy="1563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&lt;div class=" </a:t>
                </a:r>
                <a:r>
                  <a:rPr lang="en-US" altLang="zh-TW" sz="1400" dirty="0" smtClean="0"/>
                  <a:t>tab-pane" </a:t>
                </a:r>
                <a:r>
                  <a:rPr lang="en-US" altLang="zh-TW" sz="1400" dirty="0"/>
                  <a:t>id="</a:t>
                </a:r>
                <a:r>
                  <a:rPr lang="en-US" altLang="zh-TW" sz="1400" dirty="0" smtClean="0"/>
                  <a:t>card-gp3"&gt;</a:t>
                </a:r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/>
              </a:p>
              <a:p>
                <a:endParaRPr lang="en-US" altLang="zh-TW" sz="1400" dirty="0" smtClean="0"/>
              </a:p>
              <a:p>
                <a:endParaRPr lang="en-US" altLang="zh-TW" sz="1400" dirty="0" smtClean="0"/>
              </a:p>
              <a:p>
                <a:r>
                  <a:rPr lang="en-US" altLang="zh-TW" sz="1400" dirty="0" smtClean="0"/>
                  <a:t>&lt;/div&gt;</a:t>
                </a:r>
                <a:endParaRPr lang="en-US" altLang="zh-TW" sz="1400" dirty="0"/>
              </a:p>
            </p:txBody>
          </p:sp>
        </p:grpSp>
        <p:sp>
          <p:nvSpPr>
            <p:cNvPr id="17" name="文字方塊 16"/>
            <p:cNvSpPr txBox="1"/>
            <p:nvPr/>
          </p:nvSpPr>
          <p:spPr>
            <a:xfrm>
              <a:off x="1377463" y="3789189"/>
              <a:ext cx="2560551" cy="95410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class=“card-group”&gt;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pPr lvl="1"/>
              <a:r>
                <a:rPr lang="en-US" altLang="zh-TW" sz="1400" dirty="0" smtClean="0"/>
                <a:t>&lt;div class=“card”&gt;…&lt;/div&gt;</a:t>
              </a:r>
            </a:p>
            <a:p>
              <a:r>
                <a:rPr lang="en-US" altLang="zh-TW" sz="1400" dirty="0" smtClean="0"/>
                <a:t>&lt;/div&gt;</a:t>
              </a: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756138" y="2596948"/>
            <a:ext cx="26049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&lt;div class=“</a:t>
            </a:r>
            <a:r>
              <a:rPr lang="en-US" altLang="zh-TW" dirty="0" smtClean="0">
                <a:solidFill>
                  <a:srgbClr val="FF0000"/>
                </a:solidFill>
              </a:rPr>
              <a:t>tab-content</a:t>
            </a:r>
            <a:r>
              <a:rPr lang="en-US" altLang="zh-TW" dirty="0" smtClean="0"/>
              <a:t>”&gt;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&lt;/div&gt;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8373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建立導覽列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 </a:t>
            </a:r>
            <a:r>
              <a:rPr lang="zh-TW" altLang="en-US" dirty="0" smtClean="0"/>
              <a:t>以及 </a:t>
            </a:r>
            <a:r>
              <a:rPr lang="en-US" altLang="zh-TW" dirty="0" smtClean="0"/>
              <a:t>li</a:t>
            </a:r>
            <a:r>
              <a:rPr lang="zh-TW" altLang="en-US" dirty="0" smtClean="0"/>
              <a:t>標籤 建立導覽列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標籤定義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 .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-tabs</a:t>
            </a:r>
          </a:p>
          <a:p>
            <a:pPr lvl="1"/>
            <a:r>
              <a:rPr lang="en-US" altLang="zh-TW" dirty="0" smtClean="0"/>
              <a:t>&lt;li&gt;</a:t>
            </a:r>
            <a:r>
              <a:rPr lang="zh-TW" altLang="en-US" dirty="0" smtClean="0"/>
              <a:t>標籤定義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-item</a:t>
            </a:r>
            <a:endParaRPr lang="en-US" altLang="zh-TW" dirty="0"/>
          </a:p>
          <a:p>
            <a:pPr lvl="1"/>
            <a:r>
              <a:rPr lang="en-US" altLang="zh-TW" dirty="0" smtClean="0"/>
              <a:t>&lt;a&gt;</a:t>
            </a:r>
            <a:r>
              <a:rPr lang="zh-TW" altLang="en-US" dirty="0" smtClean="0"/>
              <a:t>標籤中分別定義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Class 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-link </a:t>
            </a:r>
          </a:p>
          <a:p>
            <a:pPr lvl="2"/>
            <a:r>
              <a:rPr lang="zh-TW" altLang="en-US" dirty="0" smtClean="0"/>
              <a:t>連結的頁籤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標籤的 </a:t>
            </a:r>
            <a:r>
              <a:rPr lang="en-US" altLang="zh-TW" dirty="0" smtClean="0"/>
              <a:t>id</a:t>
            </a:r>
          </a:p>
          <a:p>
            <a:pPr lvl="2"/>
            <a:r>
              <a:rPr lang="en-US" altLang="zh-TW" b="0" dirty="0"/>
              <a:t>data-toggle</a:t>
            </a:r>
            <a:r>
              <a:rPr lang="en-US" altLang="zh-TW" b="0" dirty="0" smtClean="0"/>
              <a:t>=“tab”</a:t>
            </a:r>
            <a:r>
              <a:rPr lang="zh-TW" altLang="en-US" b="0" dirty="0" smtClean="0"/>
              <a:t>：採用</a:t>
            </a:r>
            <a:r>
              <a:rPr lang="en-US" altLang="zh-TW" b="0" dirty="0" smtClean="0"/>
              <a:t>JS</a:t>
            </a:r>
            <a:r>
              <a:rPr lang="zh-TW" altLang="en-US" b="0" dirty="0" smtClean="0"/>
              <a:t>函式庫中的 </a:t>
            </a:r>
            <a:r>
              <a:rPr lang="en-US" altLang="zh-TW" b="0" dirty="0" smtClean="0"/>
              <a:t>tab</a:t>
            </a:r>
            <a:r>
              <a:rPr lang="zh-TW" altLang="en-US" b="0" dirty="0" smtClean="0"/>
              <a:t>函式</a:t>
            </a:r>
            <a:r>
              <a:rPr lang="en-US" altLang="zh-TW" b="0" dirty="0" smtClean="0"/>
              <a:t> </a:t>
            </a:r>
          </a:p>
          <a:p>
            <a:pPr lvl="2"/>
            <a:r>
              <a:rPr lang="en-US" altLang="zh-TW" b="0" dirty="0" smtClean="0"/>
              <a:t>role=“tab”</a:t>
            </a:r>
            <a:r>
              <a:rPr lang="zh-TW" altLang="en-US" b="0" dirty="0" smtClean="0"/>
              <a:t>：定義這是一個</a:t>
            </a:r>
            <a:r>
              <a:rPr lang="en-US" altLang="zh-TW" b="0" dirty="0" smtClean="0"/>
              <a:t>tab</a:t>
            </a:r>
            <a:r>
              <a:rPr lang="zh-TW" altLang="en-US" b="0" dirty="0" smtClean="0"/>
              <a:t>的</a:t>
            </a:r>
            <a:r>
              <a:rPr lang="zh-TW" altLang="en-US" b="0" dirty="0"/>
              <a:t>元件</a:t>
            </a:r>
            <a:endParaRPr lang="en-US" altLang="zh-TW" b="0" dirty="0" smtClean="0"/>
          </a:p>
          <a:p>
            <a:pPr lvl="2"/>
            <a:r>
              <a:rPr lang="en-US" altLang="zh-TW" b="0" dirty="0" smtClean="0"/>
              <a:t>aria-selected=“false”</a:t>
            </a:r>
            <a:r>
              <a:rPr lang="zh-TW" altLang="en-US" b="0" dirty="0" smtClean="0"/>
              <a:t>：</a:t>
            </a:r>
            <a:r>
              <a:rPr lang="zh-TW" altLang="en-US" b="0" dirty="0"/>
              <a:t>定義目前被選取的是哪一個頁籤。當不同的頁籤被使用者選取時，本屬性在不同頁籤的值透過</a:t>
            </a:r>
            <a:r>
              <a:rPr lang="en-US" altLang="zh-TW" b="0" dirty="0"/>
              <a:t>JavaScript</a:t>
            </a:r>
            <a:r>
              <a:rPr lang="zh-TW" altLang="en-US" b="0" dirty="0"/>
              <a:t>更新</a:t>
            </a:r>
            <a:r>
              <a:rPr lang="zh-TW" altLang="en-US" b="0" dirty="0" smtClean="0"/>
              <a:t>。</a:t>
            </a:r>
            <a:r>
              <a:rPr lang="en-US" altLang="zh-TW" b="0" dirty="0" smtClean="0"/>
              <a:t>(</a:t>
            </a:r>
            <a:r>
              <a:rPr lang="zh-TW" altLang="en-US" b="0" dirty="0" smtClean="0"/>
              <a:t>預設的第一個要設定為</a:t>
            </a:r>
            <a:r>
              <a:rPr lang="en-US" altLang="zh-TW" b="0" dirty="0" smtClean="0"/>
              <a:t>true)</a:t>
            </a:r>
            <a:endParaRPr lang="en-US" altLang="zh-TW" b="0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sp>
        <p:nvSpPr>
          <p:cNvPr id="6" name="圓角矩形 5"/>
          <p:cNvSpPr/>
          <p:nvPr/>
        </p:nvSpPr>
        <p:spPr>
          <a:xfrm>
            <a:off x="7677705" y="1332710"/>
            <a:ext cx="3912577" cy="3890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Pagination + tab </a:t>
            </a:r>
            <a:r>
              <a:rPr lang="zh-TW" altLang="en-US" dirty="0"/>
              <a:t>實作</a:t>
            </a:r>
            <a:r>
              <a:rPr lang="en-US" altLang="zh-TW" dirty="0"/>
              <a:t>– </a:t>
            </a:r>
            <a:r>
              <a:rPr lang="en-US" altLang="zh-TW" dirty="0" smtClean="0"/>
              <a:t>Step3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28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592374" y="2171646"/>
            <a:ext cx="2560551" cy="7386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 smtClean="0"/>
              <a:t>&lt;li class=“</a:t>
            </a:r>
            <a:r>
              <a:rPr lang="en-US" altLang="zh-TW" sz="1400" dirty="0" err="1" smtClean="0"/>
              <a:t>nav</a:t>
            </a:r>
            <a:r>
              <a:rPr lang="en-US" altLang="zh-TW" sz="1400" dirty="0" smtClean="0"/>
              <a:t>-item”&gt;</a:t>
            </a:r>
          </a:p>
          <a:p>
            <a:pPr lvl="1"/>
            <a:r>
              <a:rPr lang="en-US" altLang="zh-TW" sz="1400" dirty="0" smtClean="0"/>
              <a:t>&lt;a …&gt; text &lt;/a&gt;</a:t>
            </a:r>
          </a:p>
          <a:p>
            <a:r>
              <a:rPr lang="en-US" altLang="zh-TW" sz="1400" dirty="0" smtClean="0"/>
              <a:t>&lt;/div&gt;</a:t>
            </a:r>
          </a:p>
        </p:txBody>
      </p:sp>
      <p:sp>
        <p:nvSpPr>
          <p:cNvPr id="7" name="矩形 6"/>
          <p:cNvSpPr/>
          <p:nvPr/>
        </p:nvSpPr>
        <p:spPr>
          <a:xfrm>
            <a:off x="8155013" y="1530364"/>
            <a:ext cx="343526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 class=“</a:t>
            </a:r>
            <a:r>
              <a:rPr lang="en-US" altLang="zh-TW" dirty="0" err="1"/>
              <a:t>nav</a:t>
            </a:r>
            <a:r>
              <a:rPr lang="en-US" altLang="zh-TW" dirty="0"/>
              <a:t> </a:t>
            </a:r>
            <a:r>
              <a:rPr lang="en-US" altLang="zh-TW" dirty="0" err="1" smtClean="0"/>
              <a:t>nav</a:t>
            </a:r>
            <a:r>
              <a:rPr lang="en-US" altLang="zh-TW" dirty="0" smtClean="0"/>
              <a:t>-tabs”&gt;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&lt;/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592373" y="3007692"/>
            <a:ext cx="2560551" cy="7386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 smtClean="0"/>
              <a:t>&lt;li class=“</a:t>
            </a:r>
            <a:r>
              <a:rPr lang="en-US" altLang="zh-TW" sz="1400" dirty="0" err="1" smtClean="0"/>
              <a:t>nav</a:t>
            </a:r>
            <a:r>
              <a:rPr lang="en-US" altLang="zh-TW" sz="1400" dirty="0" smtClean="0"/>
              <a:t>-item”&gt;</a:t>
            </a:r>
          </a:p>
          <a:p>
            <a:pPr lvl="1"/>
            <a:r>
              <a:rPr lang="en-US" altLang="zh-TW" sz="1400" dirty="0" smtClean="0"/>
              <a:t>&lt;a …&gt; text &lt;/a&gt;</a:t>
            </a:r>
          </a:p>
          <a:p>
            <a:r>
              <a:rPr lang="en-US" altLang="zh-TW" sz="1400" dirty="0" smtClean="0"/>
              <a:t>&lt;/div&gt;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613395" y="3964521"/>
            <a:ext cx="2560551" cy="7386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 smtClean="0"/>
              <a:t>&lt;li class=“</a:t>
            </a:r>
            <a:r>
              <a:rPr lang="en-US" altLang="zh-TW" sz="1400" dirty="0" err="1" smtClean="0"/>
              <a:t>nav</a:t>
            </a:r>
            <a:r>
              <a:rPr lang="en-US" altLang="zh-TW" sz="1400" dirty="0" smtClean="0"/>
              <a:t>-item”&gt;</a:t>
            </a:r>
          </a:p>
          <a:p>
            <a:pPr lvl="1"/>
            <a:r>
              <a:rPr lang="en-US" altLang="zh-TW" sz="1400" dirty="0" smtClean="0"/>
              <a:t>&lt;a …&gt; text &lt;/a&gt;</a:t>
            </a:r>
          </a:p>
          <a:p>
            <a:r>
              <a:rPr lang="en-US" altLang="zh-TW" sz="1400" dirty="0" smtClean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33671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Pagination + tab </a:t>
            </a:r>
            <a:r>
              <a:rPr lang="zh-TW" altLang="en-US" dirty="0"/>
              <a:t>實作</a:t>
            </a:r>
            <a:r>
              <a:rPr lang="en-US" altLang="zh-TW" dirty="0"/>
              <a:t>– </a:t>
            </a:r>
            <a:r>
              <a:rPr lang="zh-TW" altLang="en-US" dirty="0"/>
              <a:t>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作後的頁面如下，當我們點選上方的</a:t>
            </a:r>
            <a:r>
              <a:rPr lang="en-US" altLang="zh-TW" dirty="0" smtClean="0"/>
              <a:t>tab</a:t>
            </a:r>
            <a:r>
              <a:rPr lang="zh-TW" altLang="en-US" dirty="0" smtClean="0"/>
              <a:t>時，就可切換不同的內容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29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707" y="1945675"/>
            <a:ext cx="6938963" cy="43572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17569" y="6505758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Sample-JS-NavTab_level2.html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299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JS </a:t>
            </a:r>
            <a:r>
              <a:rPr lang="zh-TW" altLang="en-US" dirty="0" smtClean="0"/>
              <a:t>互動網頁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BS</a:t>
            </a:r>
            <a:r>
              <a:rPr lang="zh-TW" altLang="en-US" dirty="0" smtClean="0"/>
              <a:t>為了提供了許多網頁互動性的元件，而這些效果必須透過</a:t>
            </a:r>
            <a:r>
              <a:rPr lang="en-US" altLang="zh-TW" dirty="0" smtClean="0"/>
              <a:t>jQuery</a:t>
            </a:r>
            <a:r>
              <a:rPr lang="zh-TW" altLang="en-US" dirty="0" smtClean="0"/>
              <a:t>元件來撰寫，因此在使用前必須匯入</a:t>
            </a:r>
            <a:r>
              <a:rPr lang="en-US" altLang="zh-TW" dirty="0" smtClean="0"/>
              <a:t>BS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jQuery</a:t>
            </a:r>
            <a:r>
              <a:rPr lang="zh-TW" altLang="en-US" dirty="0" smtClean="0"/>
              <a:t>元件</a:t>
            </a:r>
            <a:endParaRPr lang="en-US" altLang="zh-TW" dirty="0" smtClean="0"/>
          </a:p>
          <a:p>
            <a:r>
              <a:rPr lang="zh-TW" altLang="en-US" dirty="0" smtClean="0"/>
              <a:t>基本上互動效果可透過屬性設定就能觸發，且無須撰寫具有複雜邏輯的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腳本，</a:t>
            </a:r>
            <a:endParaRPr lang="en-US" altLang="zh-TW" dirty="0" smtClean="0"/>
          </a:p>
          <a:p>
            <a:r>
              <a:rPr lang="zh-TW" altLang="en-US" dirty="0" smtClean="0"/>
              <a:t>每個互動元件，皆提供</a:t>
            </a:r>
            <a:r>
              <a:rPr lang="zh-TW" altLang="en-US" dirty="0"/>
              <a:t>多</a:t>
            </a:r>
            <a:r>
              <a:rPr lang="zh-TW" altLang="en-US" dirty="0" smtClean="0"/>
              <a:t>種屬性，使用者可依照需求進行設定</a:t>
            </a:r>
            <a:endParaRPr lang="en-US" altLang="zh-TW" dirty="0" smtClean="0"/>
          </a:p>
          <a:p>
            <a:r>
              <a:rPr lang="zh-TW" altLang="en-US" dirty="0" smtClean="0"/>
              <a:t>本章節會針對幾個簡單的</a:t>
            </a:r>
            <a:r>
              <a:rPr lang="en-US" altLang="zh-TW" dirty="0" smtClean="0"/>
              <a:t>JS</a:t>
            </a:r>
            <a:r>
              <a:rPr lang="zh-TW" altLang="en-US" dirty="0" smtClean="0"/>
              <a:t>互動元件進行介紹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9005"/>
          <a:stretch/>
        </p:blipFill>
        <p:spPr>
          <a:xfrm>
            <a:off x="872886" y="3434059"/>
            <a:ext cx="10448925" cy="28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作業：頁籤切換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70712" y="1154944"/>
            <a:ext cx="11921288" cy="5083342"/>
          </a:xfrm>
        </p:spPr>
        <p:txBody>
          <a:bodyPr/>
          <a:lstStyle/>
          <a:p>
            <a:r>
              <a:rPr lang="zh-TW" altLang="en-US" dirty="0" smtClean="0"/>
              <a:t>請延續前面關於神奇寶貝的練習，建立一個</a:t>
            </a:r>
            <a:r>
              <a:rPr lang="en-US" altLang="zh-TW" dirty="0" smtClean="0"/>
              <a:t>Pokemon-pokedex.html</a:t>
            </a:r>
            <a:r>
              <a:rPr lang="zh-TW" altLang="en-US" dirty="0" smtClean="0"/>
              <a:t>的頁面</a:t>
            </a:r>
            <a:endParaRPr lang="en-US" altLang="zh-TW" dirty="0" smtClean="0"/>
          </a:p>
          <a:p>
            <a:r>
              <a:rPr lang="zh-TW" altLang="en-US" dirty="0" smtClean="0"/>
              <a:t>其頁面結果畫面如下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30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736" y="1696916"/>
            <a:ext cx="6298014" cy="4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29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作業：頁籤切換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0712" y="1154944"/>
            <a:ext cx="11532267" cy="5083342"/>
          </a:xfrm>
        </p:spPr>
        <p:txBody>
          <a:bodyPr/>
          <a:lstStyle/>
          <a:p>
            <a:r>
              <a:rPr lang="zh-TW" altLang="en-US" dirty="0" smtClean="0"/>
              <a:t>最上方導覽列，與先前的練習相同，</a:t>
            </a:r>
            <a:r>
              <a:rPr lang="en-US" altLang="zh-TW" dirty="0" err="1" smtClean="0"/>
              <a:t>Pokemon</a:t>
            </a:r>
            <a:r>
              <a:rPr lang="en-US" altLang="zh-TW" dirty="0" smtClean="0"/>
              <a:t> list\All </a:t>
            </a:r>
            <a:r>
              <a:rPr lang="en-US" altLang="zh-TW" dirty="0" err="1" smtClean="0"/>
              <a:t>pokemon</a:t>
            </a:r>
            <a:r>
              <a:rPr lang="en-US" altLang="zh-TW" dirty="0" smtClean="0"/>
              <a:t> </a:t>
            </a:r>
            <a:r>
              <a:rPr lang="zh-TW" altLang="en-US" dirty="0" smtClean="0"/>
              <a:t>，結果會連接到</a:t>
            </a:r>
            <a:r>
              <a:rPr lang="en-US" altLang="zh-TW" dirty="0" smtClean="0"/>
              <a:t>Pokemon-pokedex.html</a:t>
            </a:r>
          </a:p>
          <a:p>
            <a:r>
              <a:rPr lang="en-US" altLang="zh-TW" dirty="0" smtClean="0"/>
              <a:t>Banner</a:t>
            </a:r>
            <a:r>
              <a:rPr lang="zh-TW" altLang="en-US" dirty="0" smtClean="0"/>
              <a:t>的部分，請應用</a:t>
            </a:r>
            <a:r>
              <a:rPr lang="en-US" altLang="zh-TW" dirty="0" smtClean="0"/>
              <a:t>Card overlay</a:t>
            </a:r>
            <a:r>
              <a:rPr lang="zh-TW" altLang="en-US" dirty="0" smtClean="0"/>
              <a:t>的效果製作</a:t>
            </a:r>
            <a:endParaRPr lang="en-US" altLang="zh-TW" dirty="0" smtClean="0"/>
          </a:p>
          <a:p>
            <a:r>
              <a:rPr lang="zh-TW" altLang="en-US" dirty="0" smtClean="0"/>
              <a:t>增加</a:t>
            </a:r>
            <a:r>
              <a:rPr lang="en-US" altLang="zh-TW" dirty="0" smtClean="0"/>
              <a:t>tab</a:t>
            </a:r>
            <a:r>
              <a:rPr lang="zh-TW" altLang="en-US" dirty="0" smtClean="0"/>
              <a:t>換頁功能，按下</a:t>
            </a:r>
            <a:r>
              <a:rPr lang="en-US" altLang="zh-TW" dirty="0" smtClean="0"/>
              <a:t>tab</a:t>
            </a:r>
            <a:r>
              <a:rPr lang="zh-TW" altLang="en-US" dirty="0" smtClean="0"/>
              <a:t>下方神奇寶貝的種類，就會跟著改變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err="1" smtClean="0"/>
              <a:t>pokemon</a:t>
            </a:r>
            <a:r>
              <a:rPr lang="zh-TW" altLang="en-US" dirty="0" smtClean="0"/>
              <a:t>列表上，當滑鼠移到該圖示的時候，在正上方會出現資訊，顯示該寶可夢的類別與中文名稱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98" y="3393831"/>
            <a:ext cx="2161823" cy="31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11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105" y="423128"/>
            <a:ext cx="3108258" cy="631422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作業：頁籤</a:t>
            </a:r>
            <a:r>
              <a:rPr lang="zh-TW" altLang="en-US" dirty="0" smtClean="0"/>
              <a:t>切換</a:t>
            </a:r>
            <a:r>
              <a:rPr lang="en-US" altLang="zh-TW" dirty="0" smtClean="0"/>
              <a:t>(</a:t>
            </a:r>
            <a:r>
              <a:rPr lang="zh-TW" altLang="en-US" dirty="0" smtClean="0"/>
              <a:t>畫面結果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704" y="1465262"/>
            <a:ext cx="6073289" cy="50831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600704" y="1095930"/>
            <a:ext cx="24972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Ipad</a:t>
            </a:r>
            <a:r>
              <a:rPr lang="en-US" altLang="zh-TW" dirty="0" smtClean="0"/>
              <a:t> pro/ </a:t>
            </a:r>
            <a:r>
              <a:rPr lang="zh-TW" altLang="en-US" dirty="0" smtClean="0"/>
              <a:t>一般網頁畫面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083678" y="149424"/>
            <a:ext cx="10631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iPhone X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8648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BS-JS-Sample3–</a:t>
            </a:r>
            <a:r>
              <a:rPr lang="zh-TW" altLang="en-US" dirty="0" smtClean="0"/>
              <a:t>圖片輪播效果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EB02E127-2F89-4696-B751-2E4B97A7D04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933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7345529" y="2613334"/>
            <a:ext cx="4291735" cy="3369026"/>
            <a:chOff x="7345529" y="2613334"/>
            <a:chExt cx="4291735" cy="3369026"/>
          </a:xfrm>
        </p:grpSpPr>
        <p:sp>
          <p:nvSpPr>
            <p:cNvPr id="7" name="圓角矩形 6"/>
            <p:cNvSpPr/>
            <p:nvPr/>
          </p:nvSpPr>
          <p:spPr>
            <a:xfrm>
              <a:off x="7345529" y="2613334"/>
              <a:ext cx="4291735" cy="33690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481837" y="2728186"/>
              <a:ext cx="3945696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&lt;div </a:t>
              </a:r>
              <a:r>
                <a:rPr lang="en-US" altLang="zh-TW" dirty="0"/>
                <a:t>id=“</a:t>
              </a:r>
              <a:r>
                <a:rPr lang="en-US" altLang="zh-TW" dirty="0" err="1"/>
                <a:t>itemid</a:t>
              </a:r>
              <a:r>
                <a:rPr lang="en-US" altLang="zh-TW" dirty="0"/>
                <a:t>” class=“carousel slide” </a:t>
              </a:r>
              <a:r>
                <a:rPr lang="en-US" altLang="zh-TW" dirty="0" smtClean="0"/>
                <a:t>&gt;</a:t>
              </a:r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r>
                <a:rPr lang="en-US" altLang="zh-TW" dirty="0" smtClean="0"/>
                <a:t>&lt;/div&gt;</a:t>
              </a:r>
              <a:endParaRPr lang="zh-TW" altLang="en-US" dirty="0"/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</a:t>
            </a:r>
            <a:r>
              <a:rPr lang="en-US" altLang="zh-TW" b="0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輪播是一種幻燈片的概念，使用一些</a:t>
            </a:r>
            <a:r>
              <a:rPr lang="en-US" altLang="zh-TW" dirty="0" smtClean="0"/>
              <a:t>CSS 3D</a:t>
            </a:r>
            <a:r>
              <a:rPr lang="zh-TW" altLang="en-US" dirty="0" smtClean="0"/>
              <a:t>的變形轉換以及部份的</a:t>
            </a:r>
            <a:r>
              <a:rPr lang="en-US" altLang="zh-TW" dirty="0" smtClean="0"/>
              <a:t>JavaScript</a:t>
            </a:r>
            <a:r>
              <a:rPr lang="zh-TW" altLang="en-US" dirty="0" smtClean="0"/>
              <a:t>產生內容的循環撥放</a:t>
            </a:r>
            <a:endParaRPr lang="en-US" altLang="zh-TW" dirty="0"/>
          </a:p>
          <a:p>
            <a:r>
              <a:rPr lang="en-US" altLang="zh-TW" dirty="0" smtClean="0"/>
              <a:t>Slide</a:t>
            </a:r>
            <a:r>
              <a:rPr lang="zh-TW" altLang="en-US" dirty="0" smtClean="0"/>
              <a:t>的內容可以是單純的圖片，也可以是文字或是一組物件</a:t>
            </a:r>
            <a:endParaRPr lang="en-US" altLang="zh-TW" dirty="0" smtClean="0"/>
          </a:p>
          <a:p>
            <a:r>
              <a:rPr lang="zh-TW" altLang="en-US" dirty="0" smtClean="0"/>
              <a:t>一個單純的</a:t>
            </a:r>
            <a:r>
              <a:rPr lang="en-US" altLang="zh-TW" dirty="0" smtClean="0"/>
              <a:t>slide</a:t>
            </a:r>
            <a:r>
              <a:rPr lang="zh-TW" altLang="en-US" dirty="0" smtClean="0"/>
              <a:t>包含了幾個部分</a:t>
            </a:r>
            <a:endParaRPr lang="en-US" altLang="zh-TW" dirty="0" smtClean="0"/>
          </a:p>
          <a:p>
            <a:pPr lvl="1"/>
            <a:r>
              <a:rPr lang="zh-TW" altLang="en-US" dirty="0"/>
              <a:t>最</a:t>
            </a:r>
            <a:r>
              <a:rPr lang="zh-TW" altLang="en-US" dirty="0" smtClean="0"/>
              <a:t>外層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給予一個</a:t>
            </a:r>
            <a:r>
              <a:rPr lang="en-US" altLang="zh-TW" dirty="0" smtClean="0"/>
              <a:t>id</a:t>
            </a:r>
            <a:r>
              <a:rPr lang="zh-TW" altLang="en-US" dirty="0" smtClean="0"/>
              <a:t>名稱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.carousel  .slide</a:t>
            </a:r>
            <a:r>
              <a:rPr lang="zh-TW" altLang="en-US" dirty="0" smtClean="0"/>
              <a:t>：宣告這是一個幻燈片的元素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內容的部分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用一個</a:t>
            </a:r>
            <a:r>
              <a:rPr lang="en-US" altLang="zh-TW" dirty="0" smtClean="0"/>
              <a:t>class = “carousel-item”</a:t>
            </a:r>
            <a:r>
              <a:rPr lang="zh-TW" altLang="en-US" dirty="0" smtClean="0"/>
              <a:t>包住所有的內容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每一個內容定義類別名稱 </a:t>
            </a:r>
            <a:r>
              <a:rPr lang="zh-TW" altLang="en-US" dirty="0"/>
              <a:t> </a:t>
            </a:r>
            <a:r>
              <a:rPr lang="en-US" altLang="zh-TW" dirty="0" smtClean="0"/>
              <a:t>.carousel-item</a:t>
            </a:r>
          </a:p>
          <a:p>
            <a:pPr lvl="2"/>
            <a:r>
              <a:rPr lang="zh-TW" altLang="en-US" dirty="0" smtClean="0"/>
              <a:t>第一個元素，必須定義為</a:t>
            </a:r>
            <a:r>
              <a:rPr lang="en-US" altLang="zh-TW" dirty="0" smtClean="0"/>
              <a:t>.active</a:t>
            </a:r>
            <a:r>
              <a:rPr lang="zh-TW" altLang="en-US" dirty="0" smtClean="0"/>
              <a:t>類別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7929466" y="3145898"/>
            <a:ext cx="3299705" cy="2092881"/>
            <a:chOff x="1114688" y="3251405"/>
            <a:chExt cx="3299705" cy="2092881"/>
          </a:xfrm>
        </p:grpSpPr>
        <p:sp>
          <p:nvSpPr>
            <p:cNvPr id="10" name="文字方塊 9"/>
            <p:cNvSpPr txBox="1"/>
            <p:nvPr/>
          </p:nvSpPr>
          <p:spPr>
            <a:xfrm>
              <a:off x="1114688" y="3251405"/>
              <a:ext cx="3299705" cy="20928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400" dirty="0" smtClean="0"/>
                <a:t>&lt;div </a:t>
              </a:r>
              <a:r>
                <a:rPr lang="en-US" altLang="zh-TW" sz="1400" dirty="0"/>
                <a:t>class="carousel-inner"</a:t>
              </a:r>
              <a:r>
                <a:rPr lang="en-US" altLang="zh-TW" sz="1400" dirty="0" smtClean="0"/>
                <a:t> &gt;</a:t>
              </a:r>
            </a:p>
            <a:p>
              <a:endParaRPr lang="en-US" altLang="zh-TW" sz="1600" dirty="0" smtClean="0"/>
            </a:p>
            <a:p>
              <a:endParaRPr lang="en-US" altLang="zh-TW" sz="1600" dirty="0" smtClean="0"/>
            </a:p>
            <a:p>
              <a:endParaRPr lang="en-US" altLang="zh-TW" sz="1600" dirty="0" smtClean="0"/>
            </a:p>
            <a:p>
              <a:endParaRPr lang="en-US" altLang="zh-TW" sz="1600" dirty="0" smtClean="0"/>
            </a:p>
            <a:p>
              <a:endParaRPr lang="en-US" altLang="zh-TW" sz="1600" dirty="0"/>
            </a:p>
            <a:p>
              <a:endParaRPr lang="en-US" altLang="zh-TW" sz="1600" dirty="0" smtClean="0"/>
            </a:p>
            <a:p>
              <a:r>
                <a:rPr lang="en-US" altLang="zh-TW" sz="1600" dirty="0" smtClean="0"/>
                <a:t>&lt;/div&gt;</a:t>
              </a:r>
              <a:endParaRPr lang="en-US" altLang="zh-TW" sz="16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390166" y="3572659"/>
              <a:ext cx="2748750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&lt;div class=“carousel-item active”&gt;</a:t>
              </a:r>
            </a:p>
            <a:p>
              <a:r>
                <a:rPr lang="en-US" altLang="zh-TW" sz="1200" dirty="0"/>
                <a:t> </a:t>
              </a:r>
              <a:r>
                <a:rPr lang="en-US" altLang="zh-TW" sz="1200" dirty="0" smtClean="0"/>
                <a:t>       </a:t>
              </a:r>
              <a:r>
                <a:rPr lang="zh-TW" altLang="en-US" sz="1200" dirty="0" smtClean="0"/>
                <a:t>內容</a:t>
              </a:r>
              <a:r>
                <a:rPr lang="en-US" altLang="zh-TW" sz="1200" dirty="0" smtClean="0"/>
                <a:t>1</a:t>
              </a:r>
            </a:p>
            <a:p>
              <a:r>
                <a:rPr lang="en-US" altLang="zh-TW" sz="1200" dirty="0" smtClean="0"/>
                <a:t>&lt;/div&gt;</a:t>
              </a:r>
              <a:endParaRPr lang="en-US" altLang="zh-TW" sz="12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390166" y="4297847"/>
              <a:ext cx="2748750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&lt;div class=“carousel-item”&gt;</a:t>
              </a:r>
            </a:p>
            <a:p>
              <a:r>
                <a:rPr lang="en-US" altLang="zh-TW" sz="1200" dirty="0"/>
                <a:t> </a:t>
              </a:r>
              <a:r>
                <a:rPr lang="en-US" altLang="zh-TW" sz="1200" dirty="0" smtClean="0"/>
                <a:t>       </a:t>
              </a:r>
              <a:r>
                <a:rPr lang="zh-TW" altLang="en-US" sz="1200" dirty="0" smtClean="0"/>
                <a:t>內容</a:t>
              </a:r>
              <a:r>
                <a:rPr lang="en-US" altLang="zh-TW" sz="1200" dirty="0"/>
                <a:t>2</a:t>
              </a:r>
              <a:endParaRPr lang="en-US" altLang="zh-TW" sz="1200" dirty="0" smtClean="0"/>
            </a:p>
            <a:p>
              <a:r>
                <a:rPr lang="en-US" altLang="zh-TW" sz="1200" dirty="0" smtClean="0"/>
                <a:t>&lt;/div&gt;</a:t>
              </a:r>
              <a:endParaRPr lang="en-US" altLang="zh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6976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– </a:t>
            </a:r>
            <a:r>
              <a:rPr lang="zh-TW" altLang="en-US" b="0" dirty="0" smtClean="0"/>
              <a:t>自動撥放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這是一個用圖片來做幻燈片內容的例子</a:t>
            </a:r>
            <a:endParaRPr lang="en-US" altLang="zh-TW" dirty="0" smtClean="0"/>
          </a:p>
          <a:p>
            <a:r>
              <a:rPr lang="zh-TW" altLang="en-US" dirty="0" smtClean="0"/>
              <a:t>在這例子當中</a:t>
            </a:r>
            <a:r>
              <a:rPr lang="zh-TW" altLang="en-US" dirty="0"/>
              <a:t> </a:t>
            </a:r>
            <a:r>
              <a:rPr lang="zh-TW" altLang="en-US" dirty="0" smtClean="0"/>
              <a:t>我們在圖片中添加了類別 </a:t>
            </a:r>
            <a:r>
              <a:rPr lang="en-US" altLang="zh-TW" dirty="0"/>
              <a:t>d-block </a:t>
            </a:r>
            <a:r>
              <a:rPr lang="zh-TW" altLang="en-US" dirty="0"/>
              <a:t>和 </a:t>
            </a:r>
            <a:r>
              <a:rPr lang="en-US" altLang="zh-TW" dirty="0"/>
              <a:t>.</a:t>
            </a:r>
            <a:r>
              <a:rPr lang="en-US" altLang="zh-TW" dirty="0" smtClean="0"/>
              <a:t>w-50</a:t>
            </a:r>
            <a:r>
              <a:rPr lang="zh-TW" altLang="en-US" dirty="0" smtClean="0"/>
              <a:t>，這</a:t>
            </a:r>
            <a:r>
              <a:rPr lang="zh-TW" altLang="en-US" dirty="0"/>
              <a:t>是用來</a:t>
            </a:r>
            <a:r>
              <a:rPr lang="zh-TW" altLang="en-US" dirty="0" smtClean="0"/>
              <a:t>修正</a:t>
            </a:r>
            <a:r>
              <a:rPr lang="zh-TW" altLang="en-US" dirty="0"/>
              <a:t>瀏覽器預設的圖像對齊。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2243"/>
          <a:stretch/>
        </p:blipFill>
        <p:spPr>
          <a:xfrm>
            <a:off x="275583" y="2514600"/>
            <a:ext cx="6693740" cy="3033345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92020" y="6505758"/>
            <a:ext cx="2499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Sample-JS-Carousel.html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1128" b="49019"/>
          <a:stretch/>
        </p:blipFill>
        <p:spPr>
          <a:xfrm>
            <a:off x="7069844" y="2835815"/>
            <a:ext cx="5122156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96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而內容的部分我們也可以改成文字</a:t>
            </a:r>
            <a:r>
              <a:rPr lang="en-US" altLang="zh-TW" dirty="0" smtClean="0"/>
              <a:t>+</a:t>
            </a:r>
            <a:r>
              <a:rPr lang="zh-TW" altLang="en-US" dirty="0" smtClean="0"/>
              <a:t>圖片組合的內容，這部分可是設計需求改變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36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92020" y="6505758"/>
            <a:ext cx="2499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Sample-JS-Carousel.html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67" y="2507054"/>
            <a:ext cx="6021846" cy="34601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50147"/>
          <a:stretch/>
        </p:blipFill>
        <p:spPr>
          <a:xfrm>
            <a:off x="6807540" y="3098015"/>
            <a:ext cx="5122156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16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</a:t>
            </a:r>
            <a:r>
              <a:rPr lang="en-US" altLang="zh-TW" b="0" dirty="0" smtClean="0"/>
              <a:t>)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-</a:t>
            </a:r>
            <a:r>
              <a:rPr lang="zh-TW" altLang="en-US" b="0" dirty="0" smtClean="0"/>
              <a:t> 間格時間設定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內容輪播的間格，可透過屬</a:t>
            </a:r>
            <a:r>
              <a:rPr lang="zh-TW" altLang="en-US" dirty="0"/>
              <a:t>性</a:t>
            </a:r>
            <a:r>
              <a:rPr lang="zh-TW" altLang="en-US" dirty="0" smtClean="0"/>
              <a:t> </a:t>
            </a:r>
            <a:r>
              <a:rPr lang="en-US" altLang="zh-TW" b="0" dirty="0" smtClean="0"/>
              <a:t>data-interval</a:t>
            </a:r>
            <a:r>
              <a:rPr lang="zh-TW" altLang="en-US" b="0" dirty="0" smtClean="0"/>
              <a:t>來定義，這個屬性是加在每一個內容元素上</a:t>
            </a:r>
            <a:endParaRPr lang="en-US" altLang="zh-TW" b="0" dirty="0" smtClean="0"/>
          </a:p>
          <a:p>
            <a:r>
              <a:rPr lang="zh-TW" altLang="en-US" b="0" dirty="0" smtClean="0"/>
              <a:t>原則上，數字越小，內容停留時間越短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37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92020" y="6505758"/>
            <a:ext cx="2499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Sample-JS-Carousel.html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58" y="2203270"/>
            <a:ext cx="7410450" cy="38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</a:t>
            </a:r>
            <a:r>
              <a:rPr lang="en-US" altLang="zh-TW" b="0" dirty="0" smtClean="0"/>
              <a:t>) - </a:t>
            </a:r>
            <a:r>
              <a:rPr lang="zh-TW" altLang="en-US" b="0" dirty="0" smtClean="0"/>
              <a:t>淡入</a:t>
            </a:r>
            <a:r>
              <a:rPr lang="en-US" altLang="zh-TW" b="0" dirty="0" smtClean="0"/>
              <a:t>/</a:t>
            </a:r>
            <a:r>
              <a:rPr lang="zh-TW" altLang="en-US" b="0" dirty="0" smtClean="0"/>
              <a:t>淡出效果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輪播也可設定</a:t>
            </a:r>
            <a:r>
              <a:rPr lang="zh-TW" altLang="en-US" dirty="0"/>
              <a:t>淡</a:t>
            </a:r>
            <a:r>
              <a:rPr lang="zh-TW" altLang="en-US" dirty="0" smtClean="0"/>
              <a:t>入</a:t>
            </a:r>
            <a:r>
              <a:rPr lang="zh-TW" altLang="en-US" dirty="0"/>
              <a:t>淡</a:t>
            </a:r>
            <a:r>
              <a:rPr lang="zh-TW" altLang="en-US" dirty="0" smtClean="0"/>
              <a:t>出的效果</a:t>
            </a:r>
            <a:endParaRPr lang="en-US" altLang="zh-TW" dirty="0" smtClean="0"/>
          </a:p>
          <a:p>
            <a:r>
              <a:rPr lang="zh-TW" altLang="en-US" dirty="0" smtClean="0"/>
              <a:t>主要是在輪播的元素上加上  </a:t>
            </a:r>
            <a:r>
              <a:rPr lang="en-US" altLang="zh-TW" dirty="0" smtClean="0"/>
              <a:t>carousel-fade </a:t>
            </a:r>
            <a:r>
              <a:rPr lang="zh-TW" altLang="en-US" dirty="0" smtClean="0"/>
              <a:t>的類別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38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92020" y="6505758"/>
            <a:ext cx="2499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Sample-JS-Carousel.html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46" y="2284365"/>
            <a:ext cx="7603149" cy="359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9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除了自動撥放之外，也可加入 上一頁、下一頁的按鈕進行切換</a:t>
            </a:r>
            <a:endParaRPr lang="en-US" altLang="zh-TW" dirty="0" smtClean="0"/>
          </a:p>
          <a:p>
            <a:r>
              <a:rPr lang="zh-TW" altLang="en-US" dirty="0" smtClean="0"/>
              <a:t>只要在內容的部分，加上兩個按鈕即可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310359" y="2228299"/>
            <a:ext cx="4291735" cy="4534812"/>
            <a:chOff x="7345529" y="2613334"/>
            <a:chExt cx="4291735" cy="3808171"/>
          </a:xfrm>
        </p:grpSpPr>
        <p:sp>
          <p:nvSpPr>
            <p:cNvPr id="7" name="圓角矩形 6"/>
            <p:cNvSpPr/>
            <p:nvPr/>
          </p:nvSpPr>
          <p:spPr>
            <a:xfrm>
              <a:off x="7345529" y="2613334"/>
              <a:ext cx="4291735" cy="33690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481837" y="2728186"/>
              <a:ext cx="3945696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&lt;div </a:t>
              </a:r>
              <a:r>
                <a:rPr lang="en-US" altLang="zh-TW" dirty="0"/>
                <a:t>id=“</a:t>
              </a:r>
              <a:r>
                <a:rPr lang="en-US" altLang="zh-TW" dirty="0" err="1"/>
                <a:t>itemid</a:t>
              </a:r>
              <a:r>
                <a:rPr lang="en-US" altLang="zh-TW" dirty="0"/>
                <a:t>” class=“carousel slide” </a:t>
              </a:r>
              <a:r>
                <a:rPr lang="en-US" altLang="zh-TW" dirty="0" smtClean="0"/>
                <a:t>&gt;</a:t>
              </a:r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r>
                <a:rPr lang="en-US" altLang="zh-TW" dirty="0" smtClean="0"/>
                <a:t>&lt;/div&gt;</a:t>
              </a:r>
              <a:endParaRPr lang="zh-TW" altLang="en-US" dirty="0"/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</a:t>
            </a:r>
            <a:r>
              <a:rPr lang="en-US" altLang="zh-TW" b="0" dirty="0" smtClean="0"/>
              <a:t>) – </a:t>
            </a:r>
            <a:r>
              <a:rPr lang="zh-TW" altLang="en-US" b="0" dirty="0" smtClean="0"/>
              <a:t>切</a:t>
            </a:r>
            <a:r>
              <a:rPr lang="zh-TW" altLang="en-US" b="0" dirty="0"/>
              <a:t>換</a:t>
            </a:r>
            <a:r>
              <a:rPr lang="zh-TW" altLang="en-US" b="0" dirty="0" smtClean="0"/>
              <a:t>按鈕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1769662" y="2800115"/>
            <a:ext cx="3299705" cy="2769989"/>
            <a:chOff x="7308816" y="2694607"/>
            <a:chExt cx="3299705" cy="2769989"/>
          </a:xfrm>
        </p:grpSpPr>
        <p:grpSp>
          <p:nvGrpSpPr>
            <p:cNvPr id="23" name="群組 22"/>
            <p:cNvGrpSpPr/>
            <p:nvPr/>
          </p:nvGrpSpPr>
          <p:grpSpPr>
            <a:xfrm>
              <a:off x="7308816" y="2694607"/>
              <a:ext cx="3299705" cy="2769989"/>
              <a:chOff x="1114688" y="3251405"/>
              <a:chExt cx="3299705" cy="2769989"/>
            </a:xfrm>
          </p:grpSpPr>
          <p:sp>
            <p:nvSpPr>
              <p:cNvPr id="10" name="文字方塊 9"/>
              <p:cNvSpPr txBox="1"/>
              <p:nvPr/>
            </p:nvSpPr>
            <p:spPr>
              <a:xfrm>
                <a:off x="1114688" y="3251405"/>
                <a:ext cx="3299705" cy="276998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&lt;div </a:t>
                </a:r>
                <a:r>
                  <a:rPr lang="en-US" altLang="zh-TW" sz="1400" dirty="0"/>
                  <a:t>class="carousel-inner"</a:t>
                </a:r>
                <a:r>
                  <a:rPr lang="en-US" altLang="zh-TW" sz="1400" dirty="0" smtClean="0"/>
                  <a:t> &gt;</a:t>
                </a:r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/>
              </a:p>
              <a:p>
                <a:r>
                  <a:rPr lang="en-US" altLang="zh-TW" sz="1600" dirty="0" smtClean="0"/>
                  <a:t>&lt;/div&gt;</a:t>
                </a:r>
                <a:endParaRPr lang="en-US" altLang="zh-TW" sz="1600" dirty="0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390166" y="3572659"/>
                <a:ext cx="2748750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/>
                  <a:t>&lt;div class=“carousel-item active”&gt;</a:t>
                </a:r>
              </a:p>
              <a:p>
                <a:r>
                  <a:rPr lang="en-US" altLang="zh-TW" sz="1200" dirty="0"/>
                  <a:t> </a:t>
                </a:r>
                <a:r>
                  <a:rPr lang="en-US" altLang="zh-TW" sz="1200" dirty="0" smtClean="0"/>
                  <a:t>       </a:t>
                </a:r>
                <a:r>
                  <a:rPr lang="zh-TW" altLang="en-US" sz="1200" dirty="0" smtClean="0"/>
                  <a:t>內容</a:t>
                </a:r>
                <a:r>
                  <a:rPr lang="en-US" altLang="zh-TW" sz="1200" dirty="0" smtClean="0"/>
                  <a:t>1</a:t>
                </a:r>
              </a:p>
              <a:p>
                <a:r>
                  <a:rPr lang="en-US" altLang="zh-TW" sz="1200" dirty="0" smtClean="0"/>
                  <a:t>&lt;/div&gt;</a:t>
                </a:r>
                <a:endParaRPr lang="en-US" altLang="zh-TW" sz="1200" dirty="0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1390166" y="4297847"/>
                <a:ext cx="2748750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/>
                  <a:t>&lt;div class=“carousel-item”&gt;</a:t>
                </a:r>
              </a:p>
              <a:p>
                <a:r>
                  <a:rPr lang="en-US" altLang="zh-TW" sz="1200" dirty="0"/>
                  <a:t> </a:t>
                </a:r>
                <a:r>
                  <a:rPr lang="en-US" altLang="zh-TW" sz="1200" dirty="0" smtClean="0"/>
                  <a:t>       </a:t>
                </a:r>
                <a:r>
                  <a:rPr lang="zh-TW" altLang="en-US" sz="1200" dirty="0" smtClean="0"/>
                  <a:t>內容</a:t>
                </a:r>
                <a:r>
                  <a:rPr lang="en-US" altLang="zh-TW" sz="1200" dirty="0"/>
                  <a:t>2</a:t>
                </a:r>
                <a:endParaRPr lang="en-US" altLang="zh-TW" sz="1200" dirty="0" smtClean="0"/>
              </a:p>
              <a:p>
                <a:r>
                  <a:rPr lang="en-US" altLang="zh-TW" sz="1200" dirty="0" smtClean="0"/>
                  <a:t>&lt;/div&gt;</a:t>
                </a:r>
                <a:endParaRPr lang="en-US" altLang="zh-TW" sz="1200" dirty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7584293" y="4475638"/>
              <a:ext cx="2748750" cy="2769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&lt;a class="</a:t>
              </a:r>
              <a:r>
                <a:rPr lang="en-US" altLang="zh-TW" sz="1200" dirty="0" smtClean="0"/>
                <a:t>carousel-control-</a:t>
              </a:r>
              <a:r>
                <a:rPr lang="en-US" altLang="zh-TW" sz="1200" dirty="0" err="1" smtClean="0"/>
                <a:t>prev</a:t>
              </a:r>
              <a:r>
                <a:rPr lang="en-US" altLang="zh-TW" sz="1200" dirty="0" smtClean="0"/>
                <a:t>“&gt;&lt;/a&gt;</a:t>
              </a:r>
              <a:endParaRPr lang="en-US" altLang="zh-TW" sz="12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584293" y="4869995"/>
              <a:ext cx="2748750" cy="2769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&lt;a class="</a:t>
              </a:r>
              <a:r>
                <a:rPr lang="en-US" altLang="zh-TW" sz="1200" dirty="0" smtClean="0"/>
                <a:t>carousel-control-next“&gt;&lt;/a&gt;</a:t>
              </a:r>
              <a:endParaRPr lang="en-US" altLang="zh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417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設計概述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Sample GitHub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margesnpust.github.io/NPUST_BS/BS-JS-Sample1/</a:t>
            </a:r>
            <a:r>
              <a:rPr lang="en-US" altLang="zh-TW" dirty="0" smtClean="0"/>
              <a:t>	</a:t>
            </a:r>
          </a:p>
          <a:p>
            <a:r>
              <a:rPr lang="zh-TW" altLang="en-US" dirty="0" smtClean="0"/>
              <a:t>學習重點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Mouse Hover</a:t>
            </a:r>
            <a:r>
              <a:rPr lang="zh-TW" altLang="en-US" dirty="0" smtClean="0"/>
              <a:t>到指定圖片，出現提示視窗</a:t>
            </a:r>
            <a:r>
              <a:rPr lang="en-US" altLang="zh-TW" dirty="0" smtClean="0"/>
              <a:t>(Popovers)</a:t>
            </a:r>
          </a:p>
          <a:p>
            <a:pPr lvl="1"/>
            <a:r>
              <a:rPr lang="zh-TW" altLang="en-US" dirty="0" smtClean="0"/>
              <a:t>摺疊效果</a:t>
            </a:r>
            <a:r>
              <a:rPr lang="en-US" altLang="zh-TW" dirty="0" smtClean="0"/>
              <a:t>(Collapse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互動視窗</a:t>
            </a:r>
            <a:r>
              <a:rPr lang="en-US" altLang="zh-TW" dirty="0" smtClean="0"/>
              <a:t>(Modals)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37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(Carousel) – </a:t>
            </a:r>
            <a:r>
              <a:rPr lang="zh-TW" altLang="en-US" b="0" dirty="0" smtClean="0"/>
              <a:t>加入控制項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在這範例當中我們採用 標籤</a:t>
            </a:r>
            <a:r>
              <a:rPr lang="en-US" altLang="zh-TW" dirty="0" smtClean="0"/>
              <a:t>&lt;a&gt;</a:t>
            </a:r>
            <a:r>
              <a:rPr lang="zh-TW" altLang="en-US" dirty="0" smtClean="0"/>
              <a:t>來實作按鈕</a:t>
            </a:r>
            <a:endParaRPr lang="en-US" altLang="zh-TW" dirty="0"/>
          </a:p>
          <a:p>
            <a:r>
              <a:rPr lang="en-US" altLang="zh-TW" dirty="0" smtClean="0"/>
              <a:t>.</a:t>
            </a:r>
            <a:r>
              <a:rPr lang="en-US" altLang="zh-TW" b="0" dirty="0"/>
              <a:t> </a:t>
            </a:r>
            <a:r>
              <a:rPr lang="en-US" altLang="zh-TW" b="0" dirty="0" smtClean="0"/>
              <a:t>carousel-control-</a:t>
            </a:r>
            <a:r>
              <a:rPr lang="en-US" altLang="zh-TW" b="0" dirty="0" err="1" smtClean="0"/>
              <a:t>prev</a:t>
            </a:r>
            <a:r>
              <a:rPr lang="en-US" altLang="zh-TW" dirty="0"/>
              <a:t> </a:t>
            </a:r>
            <a:r>
              <a:rPr lang="en-US" altLang="zh-TW" dirty="0" smtClean="0"/>
              <a:t>/ .</a:t>
            </a:r>
            <a:r>
              <a:rPr lang="en-US" altLang="zh-TW" b="0" dirty="0"/>
              <a:t> </a:t>
            </a:r>
            <a:r>
              <a:rPr lang="en-US" altLang="zh-TW" b="0" dirty="0" smtClean="0"/>
              <a:t>carousel-control-next</a:t>
            </a:r>
            <a:r>
              <a:rPr lang="zh-TW" altLang="en-US" b="0" dirty="0" smtClean="0"/>
              <a:t>：定義這是一個切換的按鈕</a:t>
            </a:r>
            <a:endParaRPr lang="en-US" altLang="zh-TW" b="0" dirty="0" smtClean="0"/>
          </a:p>
          <a:p>
            <a:r>
              <a:rPr lang="en-US" altLang="zh-TW" b="0" dirty="0" err="1" smtClean="0"/>
              <a:t>Href</a:t>
            </a:r>
            <a:r>
              <a:rPr lang="zh-TW" altLang="en-US" b="0" dirty="0" smtClean="0"/>
              <a:t>指定連結是連結到幻燈片元素的</a:t>
            </a:r>
            <a:r>
              <a:rPr lang="en-US" altLang="zh-TW" b="0" dirty="0" smtClean="0"/>
              <a:t>id</a:t>
            </a:r>
          </a:p>
          <a:p>
            <a:r>
              <a:rPr lang="en-US" altLang="zh-TW" b="0" dirty="0" smtClean="0"/>
              <a:t>data-slide</a:t>
            </a:r>
            <a:r>
              <a:rPr lang="zh-TW" altLang="en-US" b="0" dirty="0" smtClean="0"/>
              <a:t>：控制切換 上一頁 </a:t>
            </a:r>
            <a:r>
              <a:rPr lang="en-US" altLang="zh-TW" b="0" dirty="0" smtClean="0"/>
              <a:t>/ </a:t>
            </a:r>
            <a:r>
              <a:rPr lang="zh-TW" altLang="en-US" b="0" dirty="0" smtClean="0"/>
              <a:t>下一頁</a:t>
            </a:r>
            <a:endParaRPr lang="en-US" altLang="zh-TW" b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8795" t="64098" r="9388" b="9680"/>
          <a:stretch/>
        </p:blipFill>
        <p:spPr>
          <a:xfrm>
            <a:off x="551167" y="3112478"/>
            <a:ext cx="9733568" cy="196068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00709" y="6505758"/>
            <a:ext cx="328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Sample-JS-</a:t>
            </a:r>
            <a:r>
              <a:rPr lang="en-US" altLang="zh-TW" dirty="0" err="1"/>
              <a:t>Carousel_control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6792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(Carousel) – </a:t>
            </a:r>
            <a:r>
              <a:rPr lang="zh-TW" altLang="en-US" b="0" dirty="0"/>
              <a:t>加入控制項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57" y="1482969"/>
            <a:ext cx="6438900" cy="4419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00709" y="6505758"/>
            <a:ext cx="328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Sample-JS-</a:t>
            </a:r>
            <a:r>
              <a:rPr lang="en-US" altLang="zh-TW" dirty="0" err="1"/>
              <a:t>Carousel_control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745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為了快速切換，我們會採用指示器，以方便迅速的切換頁</a:t>
            </a:r>
            <a:r>
              <a:rPr lang="zh-TW" altLang="en-US" dirty="0" smtClean="0"/>
              <a:t>面</a:t>
            </a:r>
            <a:endParaRPr lang="en-US" altLang="zh-TW" dirty="0" smtClean="0"/>
          </a:p>
          <a:p>
            <a:r>
              <a:rPr lang="zh-TW" altLang="en-US" dirty="0" smtClean="0"/>
              <a:t>指示器我們採用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ol</a:t>
            </a:r>
            <a:r>
              <a:rPr lang="en-US" altLang="zh-TW" dirty="0" smtClean="0"/>
              <a:t>&gt; &lt;li&gt;</a:t>
            </a:r>
            <a:r>
              <a:rPr lang="zh-TW" altLang="en-US" dirty="0" smtClean="0"/>
              <a:t>的項目組合</a:t>
            </a:r>
            <a:endParaRPr lang="en-US" altLang="zh-TW" dirty="0" smtClean="0"/>
          </a:p>
          <a:p>
            <a:r>
              <a:rPr lang="en-US" altLang="zh-TW" dirty="0" smtClean="0"/>
              <a:t>Data-target</a:t>
            </a:r>
            <a:r>
              <a:rPr lang="zh-TW" altLang="en-US" dirty="0" smtClean="0"/>
              <a:t>：指定幻燈片元素的屬性</a:t>
            </a:r>
            <a:endParaRPr lang="en-US" altLang="zh-TW" dirty="0" smtClean="0"/>
          </a:p>
          <a:p>
            <a:r>
              <a:rPr lang="en-US" altLang="zh-TW" dirty="0" smtClean="0"/>
              <a:t>Data-slide-to</a:t>
            </a:r>
            <a:r>
              <a:rPr lang="zh-TW" altLang="en-US" dirty="0" smtClean="0"/>
              <a:t>：指定要顯示的內容項目</a:t>
            </a:r>
            <a:r>
              <a:rPr lang="en-US" altLang="zh-TW" dirty="0" smtClean="0"/>
              <a:t>(</a:t>
            </a:r>
            <a:r>
              <a:rPr lang="zh-TW" altLang="en-US" dirty="0" smtClean="0"/>
              <a:t>由</a:t>
            </a:r>
            <a:r>
              <a:rPr lang="en-US" altLang="zh-TW" dirty="0" smtClean="0"/>
              <a:t>0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第一個項目，請加入</a:t>
            </a:r>
            <a:r>
              <a:rPr lang="en-US" altLang="zh-TW" dirty="0" smtClean="0"/>
              <a:t>.active</a:t>
            </a:r>
            <a:r>
              <a:rPr lang="zh-TW" altLang="en-US" dirty="0" smtClean="0"/>
              <a:t>類別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6329082" y="1775012"/>
            <a:ext cx="5602942" cy="4994023"/>
            <a:chOff x="7345529" y="2613334"/>
            <a:chExt cx="4291735" cy="3599352"/>
          </a:xfrm>
        </p:grpSpPr>
        <p:sp>
          <p:nvSpPr>
            <p:cNvPr id="7" name="圓角矩形 6"/>
            <p:cNvSpPr/>
            <p:nvPr/>
          </p:nvSpPr>
          <p:spPr>
            <a:xfrm>
              <a:off x="7345529" y="2613334"/>
              <a:ext cx="4291735" cy="35993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625003" y="2699771"/>
              <a:ext cx="3022320" cy="3460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&lt;div </a:t>
              </a:r>
              <a:r>
                <a:rPr lang="en-US" altLang="zh-TW" dirty="0"/>
                <a:t>id=“</a:t>
              </a:r>
              <a:r>
                <a:rPr lang="en-US" altLang="zh-TW" dirty="0" err="1"/>
                <a:t>itemid</a:t>
              </a:r>
              <a:r>
                <a:rPr lang="en-US" altLang="zh-TW" dirty="0"/>
                <a:t>” class=“carousel slide” </a:t>
              </a:r>
              <a:r>
                <a:rPr lang="en-US" altLang="zh-TW" dirty="0" smtClean="0"/>
                <a:t>&gt;</a:t>
              </a:r>
            </a:p>
            <a:p>
              <a:endParaRPr lang="en-US" altLang="zh-TW" dirty="0" smtClean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endParaRPr lang="en-US" altLang="zh-TW" dirty="0"/>
            </a:p>
            <a:p>
              <a:endParaRPr lang="en-US" altLang="zh-TW" dirty="0" smtClean="0"/>
            </a:p>
            <a:p>
              <a:r>
                <a:rPr lang="en-US" altLang="zh-TW" dirty="0" smtClean="0"/>
                <a:t>&lt;/div&gt;</a:t>
              </a:r>
              <a:endParaRPr lang="zh-TW" altLang="en-US" dirty="0"/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</a:t>
            </a:r>
            <a:r>
              <a:rPr lang="en-US" altLang="zh-TW" b="0" dirty="0" smtClean="0"/>
              <a:t>) –</a:t>
            </a:r>
            <a:r>
              <a:rPr lang="zh-TW" altLang="en-US" b="0" dirty="0"/>
              <a:t>指示器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6919566" y="3463632"/>
            <a:ext cx="4421973" cy="2769989"/>
            <a:chOff x="7308816" y="2694607"/>
            <a:chExt cx="3299705" cy="2875492"/>
          </a:xfrm>
        </p:grpSpPr>
        <p:grpSp>
          <p:nvGrpSpPr>
            <p:cNvPr id="23" name="群組 22"/>
            <p:cNvGrpSpPr/>
            <p:nvPr/>
          </p:nvGrpSpPr>
          <p:grpSpPr>
            <a:xfrm>
              <a:off x="7308816" y="2694607"/>
              <a:ext cx="3299705" cy="2875492"/>
              <a:chOff x="1114688" y="3251405"/>
              <a:chExt cx="3299705" cy="2875492"/>
            </a:xfrm>
          </p:grpSpPr>
          <p:sp>
            <p:nvSpPr>
              <p:cNvPr id="10" name="文字方塊 9"/>
              <p:cNvSpPr txBox="1"/>
              <p:nvPr/>
            </p:nvSpPr>
            <p:spPr>
              <a:xfrm>
                <a:off x="1114688" y="3251405"/>
                <a:ext cx="3299705" cy="287549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400" dirty="0" smtClean="0"/>
                  <a:t>&lt;div </a:t>
                </a:r>
                <a:r>
                  <a:rPr lang="en-US" altLang="zh-TW" sz="1400" dirty="0"/>
                  <a:t>class="carousel-inner"</a:t>
                </a:r>
                <a:r>
                  <a:rPr lang="en-US" altLang="zh-TW" sz="1400" dirty="0" smtClean="0"/>
                  <a:t> &gt;</a:t>
                </a:r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/>
              </a:p>
              <a:p>
                <a:endParaRPr lang="en-US" altLang="zh-TW" sz="1600" dirty="0"/>
              </a:p>
              <a:p>
                <a:endParaRPr lang="en-US" altLang="zh-TW" sz="1600" dirty="0" smtClean="0"/>
              </a:p>
              <a:p>
                <a:endParaRPr lang="en-US" altLang="zh-TW" sz="1600" dirty="0" smtClean="0"/>
              </a:p>
              <a:p>
                <a:endParaRPr lang="en-US" altLang="zh-TW" sz="1600" dirty="0"/>
              </a:p>
              <a:p>
                <a:r>
                  <a:rPr lang="en-US" altLang="zh-TW" sz="1600" dirty="0" smtClean="0"/>
                  <a:t>&lt;/div&gt;</a:t>
                </a:r>
                <a:endParaRPr lang="en-US" altLang="zh-TW" sz="1600" dirty="0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390166" y="3572659"/>
                <a:ext cx="2748750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/>
                  <a:t>&lt;div class=“carousel-item active”&gt;</a:t>
                </a:r>
              </a:p>
              <a:p>
                <a:r>
                  <a:rPr lang="en-US" altLang="zh-TW" sz="1200" dirty="0"/>
                  <a:t> </a:t>
                </a:r>
                <a:r>
                  <a:rPr lang="en-US" altLang="zh-TW" sz="1200" dirty="0" smtClean="0"/>
                  <a:t>       </a:t>
                </a:r>
                <a:r>
                  <a:rPr lang="zh-TW" altLang="en-US" sz="1200" dirty="0" smtClean="0"/>
                  <a:t>內容</a:t>
                </a:r>
                <a:r>
                  <a:rPr lang="en-US" altLang="zh-TW" sz="1200" dirty="0" smtClean="0"/>
                  <a:t>1</a:t>
                </a:r>
              </a:p>
              <a:p>
                <a:r>
                  <a:rPr lang="en-US" altLang="zh-TW" sz="1200" dirty="0" smtClean="0"/>
                  <a:t>&lt;/div&gt;</a:t>
                </a:r>
                <a:endParaRPr lang="en-US" altLang="zh-TW" sz="1200" dirty="0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1390166" y="4297847"/>
                <a:ext cx="2748750" cy="64633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/>
                  <a:t>&lt;div class=“carousel-item”&gt;</a:t>
                </a:r>
              </a:p>
              <a:p>
                <a:r>
                  <a:rPr lang="en-US" altLang="zh-TW" sz="1200" dirty="0"/>
                  <a:t> </a:t>
                </a:r>
                <a:r>
                  <a:rPr lang="en-US" altLang="zh-TW" sz="1200" dirty="0" smtClean="0"/>
                  <a:t>       </a:t>
                </a:r>
                <a:r>
                  <a:rPr lang="zh-TW" altLang="en-US" sz="1200" dirty="0" smtClean="0"/>
                  <a:t>內容</a:t>
                </a:r>
                <a:r>
                  <a:rPr lang="en-US" altLang="zh-TW" sz="1200" dirty="0"/>
                  <a:t>2</a:t>
                </a:r>
                <a:endParaRPr lang="en-US" altLang="zh-TW" sz="1200" dirty="0" smtClean="0"/>
              </a:p>
              <a:p>
                <a:r>
                  <a:rPr lang="en-US" altLang="zh-TW" sz="1200" dirty="0" smtClean="0"/>
                  <a:t>&lt;/div&gt;</a:t>
                </a:r>
                <a:endParaRPr lang="en-US" altLang="zh-TW" sz="1200" dirty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7584293" y="4475638"/>
              <a:ext cx="2748750" cy="2769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&lt;a class="</a:t>
              </a:r>
              <a:r>
                <a:rPr lang="en-US" altLang="zh-TW" sz="1200" dirty="0" smtClean="0"/>
                <a:t>carousel-control-</a:t>
              </a:r>
              <a:r>
                <a:rPr lang="en-US" altLang="zh-TW" sz="1200" dirty="0" err="1" smtClean="0"/>
                <a:t>prev</a:t>
              </a:r>
              <a:r>
                <a:rPr lang="en-US" altLang="zh-TW" sz="1200" dirty="0" smtClean="0"/>
                <a:t>“&gt;&lt;/a&gt;</a:t>
              </a:r>
              <a:endParaRPr lang="en-US" altLang="zh-TW" sz="12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584293" y="4869995"/>
              <a:ext cx="2748750" cy="2769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&lt;a class="</a:t>
              </a:r>
              <a:r>
                <a:rPr lang="en-US" altLang="zh-TW" sz="1200" dirty="0" smtClean="0"/>
                <a:t>carousel-control-next“&gt;&lt;/a&gt;</a:t>
              </a:r>
              <a:endParaRPr lang="en-US" altLang="zh-TW" sz="1200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6899955" y="2224787"/>
            <a:ext cx="4421974" cy="116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</a:rPr>
              <a:t>&lt;</a:t>
            </a:r>
            <a:r>
              <a:rPr lang="en-US" altLang="zh-TW" sz="1400" dirty="0" err="1" smtClean="0">
                <a:solidFill>
                  <a:schemeClr val="bg1"/>
                </a:solidFill>
              </a:rPr>
              <a:t>ol</a:t>
            </a:r>
            <a:r>
              <a:rPr lang="en-US" altLang="zh-TW" sz="1400" dirty="0" smtClean="0">
                <a:solidFill>
                  <a:schemeClr val="bg1"/>
                </a:solidFill>
              </a:rPr>
              <a:t> class=“carousel-indicators”&gt;</a:t>
            </a: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      </a:t>
            </a:r>
            <a:r>
              <a:rPr lang="en-US" altLang="zh-TW" sz="1200" dirty="0" smtClean="0">
                <a:solidFill>
                  <a:schemeClr val="bg1"/>
                </a:solidFill>
              </a:rPr>
              <a:t>&lt;li data-target=“#id” data-slide-to=“0” class=“active”&gt;&lt;/li&gt;</a:t>
            </a: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      &lt;</a:t>
            </a:r>
            <a:r>
              <a:rPr lang="en-US" altLang="zh-TW" sz="1400" dirty="0">
                <a:solidFill>
                  <a:schemeClr val="bg1"/>
                </a:solidFill>
              </a:rPr>
              <a:t>li data-target</a:t>
            </a:r>
            <a:r>
              <a:rPr lang="en-US" altLang="zh-TW" sz="1400" dirty="0" smtClean="0">
                <a:solidFill>
                  <a:schemeClr val="bg1"/>
                </a:solidFill>
              </a:rPr>
              <a:t>=“#id</a:t>
            </a:r>
            <a:r>
              <a:rPr lang="en-US" altLang="zh-TW" sz="1400" dirty="0">
                <a:solidFill>
                  <a:schemeClr val="bg1"/>
                </a:solidFill>
              </a:rPr>
              <a:t>” data-slide-to</a:t>
            </a:r>
            <a:r>
              <a:rPr lang="en-US" altLang="zh-TW" sz="1400" dirty="0" smtClean="0">
                <a:solidFill>
                  <a:schemeClr val="bg1"/>
                </a:solidFill>
              </a:rPr>
              <a:t>=“1”&gt;&lt;/</a:t>
            </a:r>
            <a:r>
              <a:rPr lang="en-US" altLang="zh-TW" sz="1400" dirty="0">
                <a:solidFill>
                  <a:schemeClr val="bg1"/>
                </a:solidFill>
              </a:rPr>
              <a:t>li</a:t>
            </a:r>
            <a:r>
              <a:rPr lang="en-US" altLang="zh-TW" sz="1400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      &lt;</a:t>
            </a:r>
            <a:r>
              <a:rPr lang="en-US" altLang="zh-TW" sz="1400" dirty="0">
                <a:solidFill>
                  <a:schemeClr val="bg1"/>
                </a:solidFill>
              </a:rPr>
              <a:t>li data-target</a:t>
            </a:r>
            <a:r>
              <a:rPr lang="en-US" altLang="zh-TW" sz="1400" dirty="0" smtClean="0">
                <a:solidFill>
                  <a:schemeClr val="bg1"/>
                </a:solidFill>
              </a:rPr>
              <a:t>=“#id</a:t>
            </a:r>
            <a:r>
              <a:rPr lang="en-US" altLang="zh-TW" sz="1400" dirty="0">
                <a:solidFill>
                  <a:schemeClr val="bg1"/>
                </a:solidFill>
              </a:rPr>
              <a:t>” data-slide-to</a:t>
            </a:r>
            <a:r>
              <a:rPr lang="en-US" altLang="zh-TW" sz="1400" dirty="0" smtClean="0">
                <a:solidFill>
                  <a:schemeClr val="bg1"/>
                </a:solidFill>
              </a:rPr>
              <a:t>=“2”&gt;&lt;/</a:t>
            </a:r>
            <a:r>
              <a:rPr lang="en-US" altLang="zh-TW" sz="1400" dirty="0">
                <a:solidFill>
                  <a:schemeClr val="bg1"/>
                </a:solidFill>
              </a:rPr>
              <a:t>li</a:t>
            </a:r>
            <a:r>
              <a:rPr lang="en-US" altLang="zh-TW" sz="1400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zh-TW" sz="1400" dirty="0" smtClean="0">
                <a:solidFill>
                  <a:schemeClr val="bg1"/>
                </a:solidFill>
              </a:rPr>
              <a:t>&lt;/</a:t>
            </a:r>
            <a:r>
              <a:rPr lang="en-US" altLang="zh-TW" sz="1400" dirty="0" err="1" smtClean="0">
                <a:solidFill>
                  <a:schemeClr val="bg1"/>
                </a:solidFill>
              </a:rPr>
              <a:t>ol</a:t>
            </a:r>
            <a:r>
              <a:rPr lang="en-US" altLang="zh-TW" sz="1400" dirty="0" smtClean="0">
                <a:solidFill>
                  <a:schemeClr val="bg1"/>
                </a:solidFill>
              </a:rPr>
              <a:t>&gt;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80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(Carousel) – </a:t>
            </a:r>
            <a:r>
              <a:rPr lang="zh-TW" altLang="en-US" b="0" dirty="0" smtClean="0"/>
              <a:t>指示器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9" y="2254415"/>
            <a:ext cx="6983124" cy="29617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40" y="2142565"/>
            <a:ext cx="4664856" cy="32009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00709" y="6505758"/>
            <a:ext cx="328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Sample-JS-</a:t>
            </a:r>
            <a:r>
              <a:rPr lang="en-US" altLang="zh-TW" dirty="0" err="1"/>
              <a:t>Carousel_control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094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</a:t>
            </a:r>
            <a:r>
              <a:rPr lang="en-US" altLang="zh-TW" b="0" dirty="0" smtClean="0"/>
              <a:t>) – </a:t>
            </a:r>
            <a:r>
              <a:rPr lang="zh-TW" altLang="en-US" b="0" dirty="0" smtClean="0"/>
              <a:t>加入文字說明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在使用幻燈片時，有時會需要在圖片上加入文字</a:t>
            </a:r>
            <a:endParaRPr lang="en-US" altLang="zh-TW" dirty="0" smtClean="0"/>
          </a:p>
          <a:p>
            <a:r>
              <a:rPr lang="zh-TW" altLang="en-US" dirty="0" smtClean="0"/>
              <a:t>此時可在要加入文字說明項目的圖片下，直接加入文字</a:t>
            </a:r>
            <a:endParaRPr lang="en-US" altLang="zh-TW" dirty="0" smtClean="0"/>
          </a:p>
          <a:p>
            <a:r>
              <a:rPr lang="zh-TW" altLang="en-US" dirty="0"/>
              <a:t>在 </a:t>
            </a:r>
            <a:r>
              <a:rPr lang="en-US" altLang="zh-TW" dirty="0"/>
              <a:t>.carousel-item </a:t>
            </a:r>
            <a:r>
              <a:rPr lang="zh-TW" altLang="en-US" dirty="0"/>
              <a:t>中使用 </a:t>
            </a:r>
            <a:r>
              <a:rPr lang="en-US" altLang="zh-TW" dirty="0"/>
              <a:t>.carousel-caption </a:t>
            </a:r>
            <a:r>
              <a:rPr lang="zh-TW" altLang="en-US" dirty="0" smtClean="0"/>
              <a:t>添加想要顯示的文字內容。</a:t>
            </a:r>
            <a:endParaRPr lang="en-US" altLang="zh-TW" dirty="0" smtClean="0"/>
          </a:p>
          <a:p>
            <a:r>
              <a:rPr lang="zh-TW" altLang="en-US" dirty="0" smtClean="0"/>
              <a:t>這個屬性在較小的裝置上他會隱藏，利用 </a:t>
            </a:r>
            <a:r>
              <a:rPr lang="en-US" altLang="zh-TW" dirty="0"/>
              <a:t>.d-none </a:t>
            </a:r>
            <a:r>
              <a:rPr lang="zh-TW" altLang="en-US" dirty="0" smtClean="0"/>
              <a:t>隱藏，</a:t>
            </a:r>
            <a:r>
              <a:rPr lang="zh-TW" altLang="en-US" dirty="0"/>
              <a:t>並將它們顯示在中型的設備上</a:t>
            </a:r>
            <a:r>
              <a:rPr lang="en-US" altLang="zh-TW" dirty="0"/>
              <a:t>(</a:t>
            </a:r>
            <a:r>
              <a:rPr lang="zh-TW" altLang="en-US" dirty="0"/>
              <a:t>使用 </a:t>
            </a:r>
            <a:r>
              <a:rPr lang="en-US" altLang="zh-TW" dirty="0"/>
              <a:t>.d-md-block)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60" y="3072510"/>
            <a:ext cx="7914202" cy="35817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00709" y="6505758"/>
            <a:ext cx="328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Sample-JS-</a:t>
            </a:r>
            <a:r>
              <a:rPr lang="en-US" altLang="zh-TW" dirty="0" err="1"/>
              <a:t>Carousel_control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6620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輪播 </a:t>
            </a:r>
            <a:r>
              <a:rPr lang="en-US" altLang="zh-TW" b="0" dirty="0"/>
              <a:t>(Carousel) – </a:t>
            </a:r>
            <a:r>
              <a:rPr lang="zh-TW" altLang="en-US" b="0" dirty="0"/>
              <a:t>加入文字說明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2770" y="2022882"/>
            <a:ext cx="4497083" cy="295476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45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8" y="2036362"/>
            <a:ext cx="5071784" cy="350830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460027" y="1838216"/>
            <a:ext cx="24972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Ipad</a:t>
            </a:r>
            <a:r>
              <a:rPr lang="en-US" altLang="zh-TW" dirty="0" smtClean="0"/>
              <a:t> pro/ </a:t>
            </a:r>
            <a:r>
              <a:rPr lang="zh-TW" altLang="en-US" dirty="0" smtClean="0"/>
              <a:t>一般網頁畫面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359756" y="1667030"/>
            <a:ext cx="10631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iPhone X 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900709" y="6505758"/>
            <a:ext cx="328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Sample-JS-</a:t>
            </a:r>
            <a:r>
              <a:rPr lang="en-US" altLang="zh-TW" dirty="0" err="1"/>
              <a:t>Carousel_control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0662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提示視窗</a:t>
            </a:r>
            <a:r>
              <a:rPr lang="en-US" altLang="zh-TW" dirty="0"/>
              <a:t>(Popovers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首先我們將使用到的</a:t>
            </a:r>
            <a:r>
              <a:rPr lang="en-US" altLang="zh-TW" dirty="0" smtClean="0"/>
              <a:t>BS</a:t>
            </a:r>
            <a:r>
              <a:rPr lang="zh-TW" altLang="en-US" dirty="0" smtClean="0"/>
              <a:t>元件先引入網頁當中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9284"/>
          <a:stretch/>
        </p:blipFill>
        <p:spPr>
          <a:xfrm>
            <a:off x="811339" y="1850528"/>
            <a:ext cx="10448925" cy="28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8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提示視窗</a:t>
            </a:r>
            <a:r>
              <a:rPr lang="en-US" altLang="zh-TW" dirty="0"/>
              <a:t>(Popovers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在我們要顯示的元件當中，加上</a:t>
            </a:r>
            <a:r>
              <a:rPr lang="en-US" altLang="zh-TW" dirty="0" smtClean="0"/>
              <a:t>popovers</a:t>
            </a:r>
            <a:r>
              <a:rPr lang="zh-TW" altLang="en-US" dirty="0" smtClean="0"/>
              <a:t>的相關設定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lvl="2"/>
            <a:r>
              <a:rPr lang="en-US" altLang="zh-TW" dirty="0" smtClean="0"/>
              <a:t>data-toggle</a:t>
            </a:r>
            <a:r>
              <a:rPr lang="zh-TW" altLang="en-US" dirty="0" smtClean="0"/>
              <a:t>：觸發</a:t>
            </a:r>
            <a:r>
              <a:rPr lang="en-US" altLang="zh-TW" dirty="0" smtClean="0"/>
              <a:t>popover</a:t>
            </a:r>
            <a:r>
              <a:rPr lang="zh-TW" altLang="en-US" dirty="0" smtClean="0"/>
              <a:t>的效果</a:t>
            </a:r>
            <a:r>
              <a:rPr lang="en-US" altLang="zh-TW" dirty="0" smtClean="0"/>
              <a:t>(</a:t>
            </a:r>
            <a:r>
              <a:rPr lang="zh-TW" altLang="en-US" dirty="0" smtClean="0"/>
              <a:t>原則上還是以驅動的方法為命名方式，以免日後搞混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 smtClean="0"/>
              <a:t>data-trigger</a:t>
            </a:r>
            <a:r>
              <a:rPr lang="zh-TW" altLang="en-US" dirty="0" smtClean="0"/>
              <a:t>：觸發的方式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這範例我們用滑鼠移過</a:t>
            </a:r>
            <a:r>
              <a:rPr lang="en-US" altLang="zh-TW" dirty="0" smtClean="0"/>
              <a:t>(hover)</a:t>
            </a:r>
            <a:r>
              <a:rPr lang="zh-TW" altLang="en-US" dirty="0" smtClean="0"/>
              <a:t>，系統提供四種觸發方式</a:t>
            </a:r>
            <a:r>
              <a:rPr lang="en-US" altLang="zh-TW" dirty="0" smtClean="0"/>
              <a:t>click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hover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focus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 manual</a:t>
            </a:r>
            <a:r>
              <a:rPr lang="zh-TW" altLang="en-US" dirty="0" smtClean="0"/>
              <a:t>，預設為</a:t>
            </a:r>
            <a:r>
              <a:rPr lang="en-US" altLang="zh-TW" dirty="0" smtClean="0"/>
              <a:t>click</a:t>
            </a:r>
          </a:p>
          <a:p>
            <a:pPr lvl="2"/>
            <a:r>
              <a:rPr lang="en-US" altLang="zh-TW" dirty="0" err="1" smtClean="0"/>
              <a:t>ttitle</a:t>
            </a:r>
            <a:r>
              <a:rPr lang="zh-TW" altLang="en-US" dirty="0" smtClean="0"/>
              <a:t>：顯示</a:t>
            </a:r>
            <a:r>
              <a:rPr lang="en-US" altLang="zh-TW" dirty="0" smtClean="0"/>
              <a:t>box</a:t>
            </a:r>
            <a:r>
              <a:rPr lang="zh-TW" altLang="en-US" dirty="0" smtClean="0"/>
              <a:t>當中的</a:t>
            </a:r>
            <a:r>
              <a:rPr lang="en-US" altLang="zh-TW" dirty="0" smtClean="0"/>
              <a:t>title</a:t>
            </a:r>
          </a:p>
          <a:p>
            <a:pPr lvl="2"/>
            <a:r>
              <a:rPr lang="en-US" altLang="zh-TW" dirty="0" smtClean="0"/>
              <a:t>data-content</a:t>
            </a:r>
            <a:r>
              <a:rPr lang="zh-TW" altLang="en-US" dirty="0" smtClean="0"/>
              <a:t>：顯示 </a:t>
            </a:r>
            <a:r>
              <a:rPr lang="en-US" altLang="zh-TW" dirty="0" smtClean="0"/>
              <a:t>box</a:t>
            </a:r>
            <a:r>
              <a:rPr lang="zh-TW" altLang="en-US" dirty="0" smtClean="0"/>
              <a:t>當中的內文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data-placement</a:t>
            </a:r>
            <a:r>
              <a:rPr lang="zh-TW" altLang="en-US" dirty="0" smtClean="0"/>
              <a:t>：顯示的位置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本範例顯在在下面，故採用 </a:t>
            </a:r>
            <a:r>
              <a:rPr lang="en-US" altLang="zh-TW" dirty="0" smtClean="0"/>
              <a:t>bottom</a:t>
            </a:r>
            <a:r>
              <a:rPr lang="zh-TW" altLang="en-US" dirty="0" smtClean="0"/>
              <a:t>，支援的方向包括</a:t>
            </a:r>
            <a:r>
              <a:rPr lang="en-US" altLang="zh-TW" dirty="0" smtClean="0"/>
              <a:t>top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right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left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bottom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auto)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514"/>
          <a:stretch/>
        </p:blipFill>
        <p:spPr>
          <a:xfrm>
            <a:off x="551167" y="1725536"/>
            <a:ext cx="11496821" cy="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2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提示視窗</a:t>
            </a:r>
            <a:r>
              <a:rPr lang="en-US" altLang="zh-TW" dirty="0"/>
              <a:t>(Popovers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以上都設定完後，在網頁的最下方加入</a:t>
            </a:r>
            <a:r>
              <a:rPr lang="en-US" altLang="zh-TW" dirty="0" err="1" smtClean="0"/>
              <a:t>jQery</a:t>
            </a:r>
            <a:r>
              <a:rPr lang="zh-TW" altLang="en-US" dirty="0" smtClean="0"/>
              <a:t>的程式碼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r>
              <a:rPr lang="zh-TW" altLang="en-US" dirty="0" smtClean="0"/>
              <a:t>這語法相當的簡單，</a:t>
            </a:r>
            <a:r>
              <a:rPr lang="zh-TW" altLang="en-US" dirty="0"/>
              <a:t>主要是指定當</a:t>
            </a:r>
            <a:r>
              <a:rPr lang="en-US" altLang="zh-TW" dirty="0">
                <a:solidFill>
                  <a:srgbClr val="FFFF00"/>
                </a:solidFill>
              </a:rPr>
              <a:t>data-toggle=“popover”</a:t>
            </a:r>
            <a:r>
              <a:rPr lang="en-US" altLang="zh-TW" dirty="0"/>
              <a:t> </a:t>
            </a:r>
            <a:r>
              <a:rPr lang="zh-TW" altLang="en-US" dirty="0"/>
              <a:t>這個物件有指定的動作的時候，就會呼叫</a:t>
            </a:r>
            <a:r>
              <a:rPr lang="en-US" altLang="zh-TW" dirty="0"/>
              <a:t>jQuery</a:t>
            </a:r>
            <a:r>
              <a:rPr lang="zh-TW" altLang="en-US" dirty="0"/>
              <a:t>當中的</a:t>
            </a:r>
            <a:r>
              <a:rPr lang="en-US" altLang="zh-TW" dirty="0"/>
              <a:t>popover</a:t>
            </a:r>
            <a:r>
              <a:rPr lang="zh-TW" altLang="en-US" dirty="0"/>
              <a:t>顯示</a:t>
            </a:r>
            <a:r>
              <a:rPr lang="zh-TW" altLang="en-US" dirty="0" smtClean="0"/>
              <a:t>內容。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57654" y="1839577"/>
            <a:ext cx="6096000" cy="2308324"/>
          </a:xfrm>
          <a:prstGeom prst="rect">
            <a:avLst/>
          </a:prstGeom>
          <a:solidFill>
            <a:srgbClr val="000000"/>
          </a:solidFill>
        </p:spPr>
        <p:txBody>
          <a:bodyPr>
            <a:spAutoFit/>
          </a:bodyPr>
          <a:lstStyle/>
          <a:p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(document).</a:t>
            </a:r>
            <a:r>
              <a:rPr lang="en-US" altLang="zh-TW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2"/>
            <a:r>
              <a:rPr lang="en-US" altLang="zh-TW" b="0" i="1" dirty="0" smtClean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US" altLang="zh-TW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smtClean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'[data-toggle="popover"]'</a:t>
            </a:r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TW" b="0" dirty="0" smtClean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popover</a:t>
            </a:r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b="0" dirty="0" smtClean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zh-TW" b="0" dirty="0" smtClean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046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提示視窗</a:t>
            </a:r>
            <a:r>
              <a:rPr lang="en-US" altLang="zh-TW" dirty="0"/>
              <a:t>(Popovers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結果畫面如圖所示</a:t>
            </a:r>
            <a:endParaRPr lang="en-US" altLang="zh-TW" dirty="0" smtClean="0"/>
          </a:p>
          <a:p>
            <a:r>
              <a:rPr lang="en-US" altLang="zh-TW" dirty="0" smtClean="0"/>
              <a:t>Popovers</a:t>
            </a:r>
            <a:r>
              <a:rPr lang="zh-TW" altLang="en-US" dirty="0" smtClean="0"/>
              <a:t>還有更多的應用，可參考官網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https://getbootstrap.com/docs/4.3/components/popovers/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53" y="1188610"/>
            <a:ext cx="3114695" cy="50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3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1588476" y="2941235"/>
            <a:ext cx="5550877" cy="36933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&lt;div class=“modal”&gt;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&lt;/div&gt;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互動式視窗</a:t>
            </a:r>
            <a:r>
              <a:rPr lang="en-US" altLang="zh-TW" dirty="0" smtClean="0"/>
              <a:t>(Modal)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340" y="1194251"/>
            <a:ext cx="11202924" cy="5024804"/>
          </a:xfrm>
        </p:spPr>
        <p:txBody>
          <a:bodyPr/>
          <a:lstStyle/>
          <a:p>
            <a:r>
              <a:rPr lang="zh-TW" altLang="en-US" dirty="0" smtClean="0"/>
              <a:t>當我們在設計網頁的時候，會因為需求，需要彈出視窗提示使用者</a:t>
            </a:r>
            <a:endParaRPr lang="en-US" altLang="zh-TW" dirty="0" smtClean="0"/>
          </a:p>
          <a:p>
            <a:r>
              <a:rPr lang="zh-TW" altLang="en-US" dirty="0" smtClean="0"/>
              <a:t>過去這類的互動是視窗，都得靠</a:t>
            </a:r>
            <a:r>
              <a:rPr lang="en-US" altLang="zh-TW" dirty="0" smtClean="0"/>
              <a:t>JS</a:t>
            </a:r>
            <a:r>
              <a:rPr lang="zh-TW" altLang="en-US" dirty="0" smtClean="0"/>
              <a:t>程式進行控制，而</a:t>
            </a:r>
            <a:r>
              <a:rPr lang="en-US" altLang="zh-TW" dirty="0" smtClean="0"/>
              <a:t>BS</a:t>
            </a:r>
            <a:r>
              <a:rPr lang="zh-TW" altLang="en-US" dirty="0" smtClean="0"/>
              <a:t>也提供了相關的元件，讓使用者可輕易的使用彈跳視窗</a:t>
            </a:r>
            <a:endParaRPr lang="en-US" altLang="zh-TW" dirty="0" smtClean="0"/>
          </a:p>
          <a:p>
            <a:r>
              <a:rPr lang="zh-TW" altLang="en-US" dirty="0" smtClean="0"/>
              <a:t>在這範例</a:t>
            </a:r>
            <a:r>
              <a:rPr lang="zh-TW" altLang="en-US" dirty="0"/>
              <a:t>裡</a:t>
            </a:r>
            <a:r>
              <a:rPr lang="zh-TW" altLang="en-US" dirty="0" smtClean="0"/>
              <a:t>，我們將透過按鈕來進行彈跳視窗的設計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2E127-2F89-4696-B751-2E4B97A7D04D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53710" y="3356733"/>
            <a:ext cx="5020408" cy="2862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&lt;div class=“modal-dialog”&gt;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&lt;/div&gt;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149718" y="3772232"/>
            <a:ext cx="4428392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&lt;div class=“modal-content”&gt;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&lt;/div&gt;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551233" y="4137218"/>
            <a:ext cx="3625362" cy="1250840"/>
            <a:chOff x="2286000" y="4137218"/>
            <a:chExt cx="3625362" cy="1250840"/>
          </a:xfrm>
        </p:grpSpPr>
        <p:sp>
          <p:nvSpPr>
            <p:cNvPr id="8" name="文字方塊 7"/>
            <p:cNvSpPr txBox="1"/>
            <p:nvPr/>
          </p:nvSpPr>
          <p:spPr>
            <a:xfrm>
              <a:off x="2286000" y="4137218"/>
              <a:ext cx="362536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&lt;div class=“modal-header”&gt;&lt;/div&gt;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286000" y="4565534"/>
              <a:ext cx="362536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&lt;div class=“modal-body”&gt;&lt;/div&gt;</a:t>
              </a:r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286000" y="5018726"/>
              <a:ext cx="362536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&lt;div class=“modal-footer”&gt;&lt;/div&gt;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2719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NPUST_2019_Bootstrap">
  <a:themeElements>
    <a:clrScheme name="自訂 2">
      <a:dk1>
        <a:sysClr val="windowText" lastClr="000000"/>
      </a:dk1>
      <a:lt1>
        <a:sysClr val="window" lastClr="FFFFFF"/>
      </a:lt1>
      <a:dk2>
        <a:srgbClr val="666699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FFFF00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950277DE-D21C-4224-BEE4-20EBB3F130D0}" vid="{69A28A7B-D5CE-450C-9852-3CC859DB7CD2}"/>
    </a:ext>
  </a:extLst>
</a:theme>
</file>

<file path=ppt/theme/theme10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3.xml><?xml version="1.0" encoding="utf-8"?>
<a:theme xmlns:a="http://schemas.openxmlformats.org/drawingml/2006/main" name="1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4.xml><?xml version="1.0" encoding="utf-8"?>
<a:theme xmlns:a="http://schemas.openxmlformats.org/drawingml/2006/main" name="1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1_NPUST_2019_Bootstrap">
  <a:themeElements>
    <a:clrScheme name="自訂 6">
      <a:dk1>
        <a:srgbClr val="660033"/>
      </a:dk1>
      <a:lt1>
        <a:srgbClr val="F8F8F8"/>
      </a:lt1>
      <a:dk2>
        <a:srgbClr val="552579"/>
      </a:dk2>
      <a:lt2>
        <a:srgbClr val="DEC9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2CC"/>
      </a:hlink>
      <a:folHlink>
        <a:srgbClr val="FFF2C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9_Bootstrap" id="{21C199F9-8FD9-4061-A5CA-9C66DD83C45F}" vid="{0D5CA87A-89A9-4F48-B8E8-64792D51FE1B}"/>
    </a:ext>
  </a:extLst>
</a:theme>
</file>

<file path=ppt/theme/theme7.xml><?xml version="1.0" encoding="utf-8"?>
<a:theme xmlns:a="http://schemas.openxmlformats.org/drawingml/2006/main" name="2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8.xml><?xml version="1.0" encoding="utf-8"?>
<a:theme xmlns:a="http://schemas.openxmlformats.org/drawingml/2006/main" name="2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9.xml><?xml version="1.0" encoding="utf-8"?>
<a:theme xmlns:a="http://schemas.openxmlformats.org/drawingml/2006/main" name="2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NPUST_2019_Bootstrap</Template>
  <TotalTime>2816</TotalTime>
  <Words>3335</Words>
  <Application>Microsoft Office PowerPoint</Application>
  <PresentationFormat>寬螢幕</PresentationFormat>
  <Paragraphs>533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45</vt:i4>
      </vt:variant>
    </vt:vector>
  </HeadingPairs>
  <TitlesOfParts>
    <vt:vector size="63" baseType="lpstr">
      <vt:lpstr>微軟正黑體</vt:lpstr>
      <vt:lpstr>新細明體</vt:lpstr>
      <vt:lpstr>Arial</vt:lpstr>
      <vt:lpstr>Arial Black</vt:lpstr>
      <vt:lpstr>Bookman Old Style</vt:lpstr>
      <vt:lpstr>Calibri</vt:lpstr>
      <vt:lpstr>Consolas</vt:lpstr>
      <vt:lpstr>Rockwell</vt:lpstr>
      <vt:lpstr>NPUST_2019_Bootstrap</vt:lpstr>
      <vt:lpstr>1_NPUST2018</vt:lpstr>
      <vt:lpstr>1_NPUST_2018</vt:lpstr>
      <vt:lpstr>1_NPUST_201811</vt:lpstr>
      <vt:lpstr>Damask</vt:lpstr>
      <vt:lpstr>1_NPUST_2019_Bootstrap</vt:lpstr>
      <vt:lpstr>2_NPUST2018</vt:lpstr>
      <vt:lpstr>2_NPUST_2018</vt:lpstr>
      <vt:lpstr>2_NPUST_201811</vt:lpstr>
      <vt:lpstr>1_Damask</vt:lpstr>
      <vt:lpstr>Bootstrap-JS 元件</vt:lpstr>
      <vt:lpstr>BS-JS-Sample1 – Bootstrap 互動式元件 </vt:lpstr>
      <vt:lpstr>JS 互動網頁</vt:lpstr>
      <vt:lpstr>設計概述</vt:lpstr>
      <vt:lpstr>提示視窗(Popovers)</vt:lpstr>
      <vt:lpstr>提示視窗(Popovers)</vt:lpstr>
      <vt:lpstr>提示視窗(Popovers)</vt:lpstr>
      <vt:lpstr>提示視窗(Popovers)</vt:lpstr>
      <vt:lpstr>互動式視窗(Modal)</vt:lpstr>
      <vt:lpstr>互動式視窗(Modal)</vt:lpstr>
      <vt:lpstr>互動式視窗(Modal)</vt:lpstr>
      <vt:lpstr>互動式視窗(Modal)</vt:lpstr>
      <vt:lpstr>摺疊元件(Collapse)</vt:lpstr>
      <vt:lpstr>摺疊元件(Collapse)-觸發元素</vt:lpstr>
      <vt:lpstr>摺疊元件(Collapse)-摺疊內容</vt:lpstr>
      <vt:lpstr>摺疊元件(Collapse)-控制多內容</vt:lpstr>
      <vt:lpstr>摺疊元件(Collapse)-Card 內容控制</vt:lpstr>
      <vt:lpstr>練習</vt:lpstr>
      <vt:lpstr>PowerPoint 簡報</vt:lpstr>
      <vt:lpstr> BS-JS-Sample2–可切換內容標籤的元件-Tab頁籤</vt:lpstr>
      <vt:lpstr>設計概述</vt:lpstr>
      <vt:lpstr>標籤(Tab)元件</vt:lpstr>
      <vt:lpstr>標籤(Tab)元件</vt:lpstr>
      <vt:lpstr>標籤(Tab)元件-導覽列區</vt:lpstr>
      <vt:lpstr>標籤(Tab)元件-頁面內容區</vt:lpstr>
      <vt:lpstr>Tab 實作練習– Step1</vt:lpstr>
      <vt:lpstr>Pagination + tab 實作– Step2</vt:lpstr>
      <vt:lpstr>Pagination + tab 實作– Step3</vt:lpstr>
      <vt:lpstr>Pagination + tab 實作– 結果</vt:lpstr>
      <vt:lpstr>作業：頁籤切換</vt:lpstr>
      <vt:lpstr>作業：頁籤切換</vt:lpstr>
      <vt:lpstr>作業：頁籤切換(畫面結果)</vt:lpstr>
      <vt:lpstr>BS-JS-Sample3–圖片輪播效果</vt:lpstr>
      <vt:lpstr>輪播 (Carousel)</vt:lpstr>
      <vt:lpstr>輪播 (Carousel) – 自動撥放</vt:lpstr>
      <vt:lpstr>輪播 (Carousel)</vt:lpstr>
      <vt:lpstr>輪播 (Carousel) - 間格時間設定</vt:lpstr>
      <vt:lpstr>輪播 (Carousel) - 淡入/淡出效果</vt:lpstr>
      <vt:lpstr>輪播 (Carousel) – 切換按鈕</vt:lpstr>
      <vt:lpstr>輪播 (Carousel) – 加入控制項</vt:lpstr>
      <vt:lpstr>輪播 (Carousel) – 加入控制項</vt:lpstr>
      <vt:lpstr>輪播 (Carousel) –指示器</vt:lpstr>
      <vt:lpstr>輪播 (Carousel) – 指示器</vt:lpstr>
      <vt:lpstr>輪播 (Carousel) – 加入文字說明</vt:lpstr>
      <vt:lpstr>輪播 (Carousel) – 加入文字說明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</dc:creator>
  <cp:lastModifiedBy>jo</cp:lastModifiedBy>
  <cp:revision>66</cp:revision>
  <dcterms:created xsi:type="dcterms:W3CDTF">2019-05-27T04:39:07Z</dcterms:created>
  <dcterms:modified xsi:type="dcterms:W3CDTF">2019-05-29T14:28:14Z</dcterms:modified>
</cp:coreProperties>
</file>